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79" r:id="rId6"/>
    <p:sldId id="280" r:id="rId7"/>
    <p:sldId id="257" r:id="rId8"/>
    <p:sldId id="281" r:id="rId9"/>
    <p:sldId id="285" r:id="rId10"/>
    <p:sldId id="258" r:id="rId11"/>
    <p:sldId id="259" r:id="rId12"/>
    <p:sldId id="298" r:id="rId13"/>
    <p:sldId id="260" r:id="rId14"/>
    <p:sldId id="262" r:id="rId15"/>
    <p:sldId id="263" r:id="rId16"/>
    <p:sldId id="264" r:id="rId17"/>
    <p:sldId id="265" r:id="rId18"/>
    <p:sldId id="291" r:id="rId19"/>
    <p:sldId id="292" r:id="rId20"/>
    <p:sldId id="266" r:id="rId21"/>
    <p:sldId id="267" r:id="rId22"/>
    <p:sldId id="268" r:id="rId23"/>
    <p:sldId id="287" r:id="rId24"/>
    <p:sldId id="269" r:id="rId25"/>
    <p:sldId id="299" r:id="rId26"/>
    <p:sldId id="300" r:id="rId27"/>
    <p:sldId id="270" r:id="rId28"/>
    <p:sldId id="290" r:id="rId29"/>
    <p:sldId id="277" r:id="rId30"/>
    <p:sldId id="271" r:id="rId31"/>
    <p:sldId id="272" r:id="rId32"/>
    <p:sldId id="295" r:id="rId33"/>
    <p:sldId id="296" r:id="rId34"/>
    <p:sldId id="273" r:id="rId35"/>
    <p:sldId id="293" r:id="rId36"/>
    <p:sldId id="297" r:id="rId37"/>
    <p:sldId id="294" r:id="rId38"/>
    <p:sldId id="286" r:id="rId39"/>
    <p:sldId id="283" r:id="rId40"/>
    <p:sldId id="284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a-IR" dirty="0" smtClean="0">
                <a:cs typeface="B Yagut" pitchFamily="2" charset="-78"/>
              </a:rPr>
              <a:t>برنامه </a:t>
            </a:r>
            <a:r>
              <a:rPr lang="fa-IR" dirty="0">
                <a:cs typeface="B Yagut" pitchFamily="2" charset="-78"/>
              </a:rPr>
              <a:t>ریزی عملیاتی و مدیریت ارتقاء کیفیت خدمات در خانه های بهداشت</a:t>
            </a:r>
            <a:r>
              <a:rPr lang="en-US" dirty="0">
                <a:cs typeface="B Yagut" pitchFamily="2" charset="-78"/>
              </a:rPr>
              <a:t/>
            </a:r>
            <a:br>
              <a:rPr lang="en-US" dirty="0">
                <a:cs typeface="B Yagut" pitchFamily="2" charset="-78"/>
              </a:rPr>
            </a:br>
            <a:endParaRPr lang="fa-IR" dirty="0">
              <a:cs typeface="B Yagut" pitchFamily="2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0" y="2743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4000" b="1" dirty="0" smtClean="0">
                <a:cs typeface="B Yagut" panose="00000400000000000000" pitchFamily="2" charset="-78"/>
              </a:rPr>
              <a:t>ارتقاء استانداردها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2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4142">
        <p14:reveal/>
      </p:transition>
    </mc:Choice>
    <mc:Fallback xmlns="">
      <p:transition spd="slow" advTm="241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8019137"/>
              </p:ext>
            </p:extLst>
          </p:nvPr>
        </p:nvGraphicFramePr>
        <p:xfrm>
          <a:off x="609600" y="457200"/>
          <a:ext cx="7924800" cy="44846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00">
                <a:tc gridSpan="3">
                  <a:txBody>
                    <a:bodyPr/>
                    <a:lstStyle/>
                    <a:p>
                      <a:pPr algn="r"/>
                      <a:r>
                        <a:rPr lang="fa-I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این موارد را در فرایند واکسیناسیون به عنوان مثال بررسی می کنیم: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576">
                <a:tc>
                  <a:txBody>
                    <a:bodyPr/>
                    <a:lstStyle/>
                    <a:p>
                      <a:pPr algn="r"/>
                      <a:r>
                        <a:rPr lang="fa-IR" sz="2000" b="1" dirty="0" smtClean="0">
                          <a:cs typeface="B Yagut" panose="00000400000000000000" pitchFamily="2" charset="-78"/>
                        </a:rPr>
                        <a:t>استاندارد</a:t>
                      </a:r>
                      <a:endParaRPr lang="en-US" sz="2000" b="1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عنوان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2000" b="1" dirty="0" smtClean="0">
                          <a:cs typeface="B Yagut" panose="00000400000000000000" pitchFamily="2" charset="-78"/>
                        </a:rPr>
                        <a:t>حیطه</a:t>
                      </a:r>
                      <a:endParaRPr lang="en-US" sz="2000" b="1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3576">
                <a:tc>
                  <a:txBody>
                    <a:bodyPr/>
                    <a:lstStyle/>
                    <a:p>
                      <a:pPr algn="r"/>
                      <a:r>
                        <a:rPr lang="fa-IR" sz="2000" b="1" dirty="0" smtClean="0">
                          <a:cs typeface="B Yagut" panose="00000400000000000000" pitchFamily="2" charset="-78"/>
                        </a:rPr>
                        <a:t>دز استاندارد</a:t>
                      </a:r>
                      <a:endParaRPr lang="en-US" sz="2000" b="1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واکسن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2000" b="1" dirty="0" smtClean="0">
                          <a:cs typeface="B Yagut" panose="00000400000000000000" pitchFamily="2" charset="-78"/>
                        </a:rPr>
                        <a:t>درونداد</a:t>
                      </a:r>
                      <a:endParaRPr lang="en-US" sz="2000" b="1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576">
                <a:tc>
                  <a:txBody>
                    <a:bodyPr/>
                    <a:lstStyle/>
                    <a:p>
                      <a:pPr algn="r"/>
                      <a:r>
                        <a:rPr lang="fa-IR" sz="2000" b="1" dirty="0" smtClean="0">
                          <a:cs typeface="B Yagut" panose="00000400000000000000" pitchFamily="2" charset="-78"/>
                        </a:rPr>
                        <a:t>سن مشخص</a:t>
                      </a:r>
                      <a:endParaRPr lang="en-US" sz="2000" b="1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کودک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2000" b="1" dirty="0" smtClean="0">
                          <a:cs typeface="B Yagut" panose="00000400000000000000" pitchFamily="2" charset="-78"/>
                        </a:rPr>
                        <a:t>مشتری</a:t>
                      </a:r>
                      <a:endParaRPr lang="en-US" sz="2000" b="1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3576">
                <a:tc>
                  <a:txBody>
                    <a:bodyPr/>
                    <a:lstStyle/>
                    <a:p>
                      <a:pPr algn="r"/>
                      <a:r>
                        <a:rPr lang="fa-IR" sz="2000" b="1" dirty="0" smtClean="0">
                          <a:cs typeface="B Yagut" panose="00000400000000000000" pitchFamily="2" charset="-78"/>
                        </a:rPr>
                        <a:t>آموزش دیده ماهر</a:t>
                      </a:r>
                      <a:endParaRPr lang="en-US" sz="2000" b="1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پرسنل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2000" b="1" dirty="0" smtClean="0">
                          <a:cs typeface="B Yagut" panose="00000400000000000000" pitchFamily="2" charset="-78"/>
                        </a:rPr>
                        <a:t>تدارک کنندگان</a:t>
                      </a:r>
                      <a:endParaRPr lang="en-US" sz="2000" b="1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3576">
                <a:tc>
                  <a:txBody>
                    <a:bodyPr/>
                    <a:lstStyle/>
                    <a:p>
                      <a:pPr algn="r"/>
                      <a:r>
                        <a:rPr lang="fa-IR" sz="2000" b="1" dirty="0" smtClean="0">
                          <a:cs typeface="B Yagut" panose="00000400000000000000" pitchFamily="2" charset="-78"/>
                        </a:rPr>
                        <a:t>ساکن روستا – شاغل خانه</a:t>
                      </a:r>
                      <a:r>
                        <a:rPr lang="fa-IR" sz="2000" b="1" baseline="0" dirty="0" smtClean="0">
                          <a:cs typeface="B Yagut" panose="00000400000000000000" pitchFamily="2" charset="-78"/>
                        </a:rPr>
                        <a:t> بهداشت</a:t>
                      </a:r>
                      <a:endParaRPr lang="en-US" sz="2000" b="1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پدر و مادر - بهورز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2000" b="1" dirty="0" smtClean="0">
                          <a:cs typeface="B Yagut" panose="00000400000000000000" pitchFamily="2" charset="-78"/>
                        </a:rPr>
                        <a:t>صاحبان فرایند</a:t>
                      </a:r>
                      <a:endParaRPr lang="en-US" sz="2000" b="1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3576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1" dirty="0" smtClean="0">
                          <a:cs typeface="B Yagut" panose="00000400000000000000" pitchFamily="2" charset="-78"/>
                        </a:rPr>
                        <a:t>مطابق دستورالعمل استاندارد</a:t>
                      </a:r>
                      <a:endParaRPr lang="en-US" sz="2000" b="1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عوارض واکسیناسیون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2000" b="1" dirty="0" smtClean="0">
                          <a:cs typeface="B Yagut" panose="00000400000000000000" pitchFamily="2" charset="-78"/>
                        </a:rPr>
                        <a:t>برون دادهای</a:t>
                      </a:r>
                      <a:r>
                        <a:rPr lang="fa-IR" sz="2000" b="1" baseline="0" dirty="0" smtClean="0">
                          <a:cs typeface="B Yagut" panose="00000400000000000000" pitchFamily="2" charset="-78"/>
                        </a:rPr>
                        <a:t> فرعی</a:t>
                      </a:r>
                      <a:endParaRPr lang="en-US" sz="2000" b="1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3576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1" dirty="0" smtClean="0">
                          <a:cs typeface="B Yagut" panose="00000400000000000000" pitchFamily="2" charset="-78"/>
                        </a:rPr>
                        <a:t>مطابق دستورالعمل استاندارد</a:t>
                      </a:r>
                      <a:endParaRPr lang="en-US" sz="2000" b="1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2000" b="1" dirty="0" smtClean="0">
                          <a:cs typeface="B Yagut" panose="00000400000000000000" pitchFamily="2" charset="-78"/>
                        </a:rPr>
                        <a:t>رعایت زنجیره سرما</a:t>
                      </a:r>
                      <a:endParaRPr lang="en-US" sz="2000" b="1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2000" b="1" dirty="0" smtClean="0">
                          <a:cs typeface="B Yagut" panose="00000400000000000000" pitchFamily="2" charset="-78"/>
                        </a:rPr>
                        <a:t>فرایندهای فرعی</a:t>
                      </a:r>
                      <a:endParaRPr lang="en-US" sz="2000" b="1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074" name="Picture 2" descr="C:\Users\User\Desktop\برنامه ریزی عملیاتی و مدیریت ارتقاء کیفیت خدمات در خانه های بهداشت\New folder\واكسن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81121"/>
            <a:ext cx="2209800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37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53083">
        <p14:reveal/>
      </p:transition>
    </mc:Choice>
    <mc:Fallback xmlns="">
      <p:transition spd="slow" advTm="530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772400" cy="4525963"/>
          </a:xfrm>
        </p:spPr>
        <p:txBody>
          <a:bodyPr>
            <a:normAutofit/>
          </a:bodyPr>
          <a:lstStyle/>
          <a:p>
            <a:pPr algn="r" rtl="1"/>
            <a:r>
              <a:rPr lang="ar-SA" sz="3000" b="1" dirty="0">
                <a:cs typeface="B Yagut" panose="00000400000000000000" pitchFamily="2" charset="-78"/>
              </a:rPr>
              <a:t>تمرين</a:t>
            </a:r>
            <a:r>
              <a:rPr lang="en-US" sz="3000" b="1" dirty="0">
                <a:cs typeface="B Yagut" panose="00000400000000000000" pitchFamily="2" charset="-78"/>
              </a:rPr>
              <a:t>:</a:t>
            </a:r>
            <a:endParaRPr lang="en-US" sz="3000" dirty="0">
              <a:cs typeface="B Yagut" panose="00000400000000000000" pitchFamily="2" charset="-78"/>
            </a:endParaRPr>
          </a:p>
          <a:p>
            <a:pPr algn="just" rtl="1"/>
            <a:r>
              <a:rPr lang="ar-SA" sz="2800" dirty="0">
                <a:cs typeface="B Yagut" panose="00000400000000000000" pitchFamily="2" charset="-78"/>
              </a:rPr>
              <a:t>یکی از </a:t>
            </a:r>
            <a:r>
              <a:rPr lang="ar-SA" sz="2800" dirty="0" smtClean="0">
                <a:cs typeface="B Yagut" panose="00000400000000000000" pitchFamily="2" charset="-78"/>
              </a:rPr>
              <a:t>فرایندهای </a:t>
            </a:r>
            <a:r>
              <a:rPr lang="ar-SA" sz="2800" dirty="0">
                <a:cs typeface="B Yagut" panose="00000400000000000000" pitchFamily="2" charset="-78"/>
              </a:rPr>
              <a:t>خانه بهداشت را </a:t>
            </a:r>
            <a:r>
              <a:rPr lang="ar-SA" sz="2800" dirty="0" smtClean="0">
                <a:cs typeface="B Yagut" panose="00000400000000000000" pitchFamily="2" charset="-78"/>
              </a:rPr>
              <a:t>در</a:t>
            </a: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ar-SA" sz="2800" dirty="0" smtClean="0">
                <a:cs typeface="B Yagut" panose="00000400000000000000" pitchFamily="2" charset="-78"/>
              </a:rPr>
              <a:t>نظر </a:t>
            </a:r>
            <a:r>
              <a:rPr lang="ar-SA" sz="2800" dirty="0">
                <a:cs typeface="B Yagut" panose="00000400000000000000" pitchFamily="2" charset="-78"/>
              </a:rPr>
              <a:t>بگیرید و </a:t>
            </a:r>
            <a:r>
              <a:rPr lang="ar-SA" sz="2800" dirty="0" smtClean="0">
                <a:cs typeface="B Yagut" panose="00000400000000000000" pitchFamily="2" charset="-78"/>
              </a:rPr>
              <a:t>بر</a:t>
            </a: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ar-SA" sz="2800" dirty="0" smtClean="0">
                <a:cs typeface="B Yagut" panose="00000400000000000000" pitchFamily="2" charset="-78"/>
              </a:rPr>
              <a:t>اساس دستورالعمل </a:t>
            </a:r>
            <a:r>
              <a:rPr lang="ar-SA" sz="2800" dirty="0">
                <a:cs typeface="B Yagut" panose="00000400000000000000" pitchFamily="2" charset="-78"/>
              </a:rPr>
              <a:t>اجرایی آن حداقل یك استاندارد در هر حیطه </a:t>
            </a:r>
            <a:r>
              <a:rPr lang="ar-SA" sz="2800" dirty="0" smtClean="0">
                <a:cs typeface="B Yagut" panose="00000400000000000000" pitchFamily="2" charset="-78"/>
              </a:rPr>
              <a:t>بیان</a:t>
            </a: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ar-SA" sz="2800" dirty="0" smtClean="0">
                <a:cs typeface="B Yagut" panose="00000400000000000000" pitchFamily="2" charset="-78"/>
              </a:rPr>
              <a:t>كنید</a:t>
            </a:r>
            <a:r>
              <a:rPr lang="fa-IR" sz="2800" dirty="0" smtClean="0">
                <a:cs typeface="B Yagut" panose="00000400000000000000" pitchFamily="2" charset="-78"/>
              </a:rPr>
              <a:t>.</a:t>
            </a:r>
            <a:endParaRPr lang="en-US" sz="2800" dirty="0">
              <a:cs typeface="B Yagut" panose="00000400000000000000" pitchFamily="2" charset="-78"/>
            </a:endParaRPr>
          </a:p>
          <a:p>
            <a:pPr algn="r"/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4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6039">
        <p14:reveal/>
      </p:transition>
    </mc:Choice>
    <mc:Fallback xmlns="">
      <p:transition spd="slow" advTm="160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fa-IR" dirty="0" smtClean="0">
                <a:solidFill>
                  <a:srgbClr val="FF0000"/>
                </a:solidFill>
                <a:cs typeface="B Yagut" panose="00000400000000000000" pitchFamily="2" charset="-78"/>
              </a:rPr>
              <a:t/>
            </a:r>
            <a:br>
              <a:rPr lang="fa-IR" dirty="0" smtClean="0">
                <a:solidFill>
                  <a:srgbClr val="FF0000"/>
                </a:solidFill>
                <a:cs typeface="B Yagut" panose="00000400000000000000" pitchFamily="2" charset="-78"/>
              </a:rPr>
            </a:br>
            <a:r>
              <a:rPr lang="ar-SA" sz="40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ارتقاء </a:t>
            </a:r>
            <a:r>
              <a:rPr lang="ar-SA" sz="4000" b="1" dirty="0">
                <a:solidFill>
                  <a:srgbClr val="FF0000"/>
                </a:solidFill>
                <a:cs typeface="B Yagut" panose="00000400000000000000" pitchFamily="2" charset="-78"/>
              </a:rPr>
              <a:t>استاندارد </a:t>
            </a:r>
            <a:r>
              <a:rPr lang="ar-SA" sz="40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فرایند</a:t>
            </a:r>
            <a:r>
              <a:rPr lang="en-US" sz="4000" b="1" dirty="0">
                <a:solidFill>
                  <a:srgbClr val="FF0000"/>
                </a:solidFill>
                <a:cs typeface="B Yagut" panose="00000400000000000000" pitchFamily="2" charset="-78"/>
              </a:rPr>
              <a:t/>
            </a:r>
            <a:br>
              <a:rPr lang="en-US" sz="4000" b="1" dirty="0">
                <a:solidFill>
                  <a:srgbClr val="FF0000"/>
                </a:solidFill>
                <a:cs typeface="B Yagut" panose="00000400000000000000" pitchFamily="2" charset="-78"/>
              </a:rPr>
            </a:b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447800"/>
            <a:ext cx="7848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ar-SA" sz="2800" dirty="0" smtClean="0">
                <a:cs typeface="B Yagut" panose="00000400000000000000" pitchFamily="2" charset="-78"/>
              </a:rPr>
              <a:t>استاندارد </a:t>
            </a:r>
            <a:r>
              <a:rPr lang="ar-SA" sz="2800" dirty="0">
                <a:cs typeface="B Yagut" panose="00000400000000000000" pitchFamily="2" charset="-78"/>
              </a:rPr>
              <a:t>به عنوان حداقل مورد نیاز برای یك </a:t>
            </a:r>
            <a:r>
              <a:rPr lang="ar-SA" sz="2800" dirty="0" smtClean="0">
                <a:cs typeface="B Yagut" panose="00000400000000000000" pitchFamily="2" charset="-78"/>
              </a:rPr>
              <a:t>فرایند در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ar-SA" sz="2800" dirty="0" smtClean="0">
                <a:cs typeface="B Yagut" panose="00000400000000000000" pitchFamily="2" charset="-78"/>
              </a:rPr>
              <a:t>نظر </a:t>
            </a:r>
            <a:r>
              <a:rPr lang="ar-SA" sz="2800" dirty="0">
                <a:cs typeface="B Yagut" panose="00000400000000000000" pitchFamily="2" charset="-78"/>
              </a:rPr>
              <a:t>گرفته می شود </a:t>
            </a:r>
            <a:r>
              <a:rPr lang="ar-SA" sz="2800" dirty="0" smtClean="0">
                <a:cs typeface="B Yagut" panose="00000400000000000000" pitchFamily="2" charset="-78"/>
              </a:rPr>
              <a:t>ولی برای بهبود مستمر فرایند </a:t>
            </a:r>
            <a:r>
              <a:rPr lang="ar-SA" sz="2800" dirty="0">
                <a:cs typeface="B Yagut" panose="00000400000000000000" pitchFamily="2" charset="-78"/>
              </a:rPr>
              <a:t>لازم </a:t>
            </a:r>
            <a:r>
              <a:rPr lang="ar-SA" sz="2800" dirty="0" smtClean="0">
                <a:cs typeface="B Yagut" panose="00000400000000000000" pitchFamily="2" charset="-78"/>
              </a:rPr>
              <a:t>است</a:t>
            </a: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ar-SA" sz="2800" dirty="0" smtClean="0">
                <a:cs typeface="B Yagut" panose="00000400000000000000" pitchFamily="2" charset="-78"/>
              </a:rPr>
              <a:t>استانداردها </a:t>
            </a:r>
            <a:r>
              <a:rPr lang="ar-SA" sz="2800" dirty="0">
                <a:cs typeface="B Yagut" panose="00000400000000000000" pitchFamily="2" charset="-78"/>
              </a:rPr>
              <a:t>در فواصل زمانی مشخص </a:t>
            </a:r>
            <a:r>
              <a:rPr lang="ar-SA" sz="2800" dirty="0" smtClean="0">
                <a:cs typeface="B Yagut" panose="00000400000000000000" pitchFamily="2" charset="-78"/>
              </a:rPr>
              <a:t>بازنگری</a:t>
            </a: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ar-SA" sz="2800" dirty="0" smtClean="0">
                <a:cs typeface="B Yagut" panose="00000400000000000000" pitchFamily="2" charset="-78"/>
              </a:rPr>
              <a:t>شوند</a:t>
            </a:r>
            <a:r>
              <a:rPr lang="en-US" sz="2800" dirty="0" smtClean="0">
                <a:cs typeface="B Yagut" panose="00000400000000000000" pitchFamily="2" charset="-78"/>
              </a:rPr>
              <a:t>.</a:t>
            </a: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ar-SA" sz="2800" dirty="0" smtClean="0">
                <a:cs typeface="B Yagut" panose="00000400000000000000" pitchFamily="2" charset="-78"/>
              </a:rPr>
              <a:t>به </a:t>
            </a:r>
            <a:r>
              <a:rPr lang="ar-SA" sz="2800" dirty="0">
                <a:cs typeface="B Yagut" panose="00000400000000000000" pitchFamily="2" charset="-78"/>
              </a:rPr>
              <a:t>همین دلیل در </a:t>
            </a:r>
            <a:r>
              <a:rPr lang="ar-SA" sz="2800" dirty="0" smtClean="0">
                <a:cs typeface="B Yagut" panose="00000400000000000000" pitchFamily="2" charset="-78"/>
              </a:rPr>
              <a:t>فرایندهای </a:t>
            </a:r>
            <a:r>
              <a:rPr lang="ar-SA" sz="2800" dirty="0">
                <a:cs typeface="B Yagut" panose="00000400000000000000" pitchFamily="2" charset="-78"/>
              </a:rPr>
              <a:t>خانه بهداشت </a:t>
            </a:r>
            <a:r>
              <a:rPr lang="ar-SA" sz="2800" dirty="0" smtClean="0">
                <a:cs typeface="B Yagut" panose="00000400000000000000" pitchFamily="2" charset="-78"/>
              </a:rPr>
              <a:t>بر</a:t>
            </a: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ar-SA" sz="2800" dirty="0" smtClean="0">
                <a:cs typeface="B Yagut" panose="00000400000000000000" pitchFamily="2" charset="-78"/>
              </a:rPr>
              <a:t>اساس بخشنامه ها یا</a:t>
            </a: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ar-SA" sz="2800" dirty="0" smtClean="0">
                <a:cs typeface="B Yagut" panose="00000400000000000000" pitchFamily="2" charset="-78"/>
              </a:rPr>
              <a:t>دستورالعمل </a:t>
            </a:r>
            <a:r>
              <a:rPr lang="ar-SA" sz="2800" dirty="0">
                <a:cs typeface="B Yagut" panose="00000400000000000000" pitchFamily="2" charset="-78"/>
              </a:rPr>
              <a:t>ها تغییراتی ایجاد می </a:t>
            </a:r>
            <a:r>
              <a:rPr lang="ar-SA" sz="2800" dirty="0" smtClean="0">
                <a:cs typeface="B Yagut" panose="00000400000000000000" pitchFamily="2" charset="-78"/>
              </a:rPr>
              <a:t>شود</a:t>
            </a:r>
            <a:r>
              <a:rPr lang="fa-IR" sz="2800" dirty="0" smtClean="0">
                <a:cs typeface="B Yagut" panose="00000400000000000000" pitchFamily="2" charset="-78"/>
              </a:rPr>
              <a:t>. </a:t>
            </a:r>
            <a:r>
              <a:rPr lang="ar-SA" sz="2800" dirty="0" smtClean="0">
                <a:cs typeface="B Yagut" panose="00000400000000000000" pitchFamily="2" charset="-78"/>
              </a:rPr>
              <a:t>به </a:t>
            </a:r>
            <a:r>
              <a:rPr lang="ar-SA" sz="2800" dirty="0">
                <a:cs typeface="B Yagut" panose="00000400000000000000" pitchFamily="2" charset="-78"/>
              </a:rPr>
              <a:t>منظور ارتقاء استانداردها باید روش های سنجش </a:t>
            </a:r>
            <a:r>
              <a:rPr lang="ar-SA" sz="2800" dirty="0" smtClean="0">
                <a:cs typeface="B Yagut" panose="00000400000000000000" pitchFamily="2" charset="-78"/>
              </a:rPr>
              <a:t>فرایندها </a:t>
            </a:r>
            <a:r>
              <a:rPr lang="ar-SA" sz="2800" dirty="0">
                <a:cs typeface="B Yagut" panose="00000400000000000000" pitchFamily="2" charset="-78"/>
              </a:rPr>
              <a:t>را </a:t>
            </a:r>
            <a:r>
              <a:rPr lang="ar-SA" sz="2800" dirty="0" smtClean="0">
                <a:cs typeface="B Yagut" panose="00000400000000000000" pitchFamily="2" charset="-78"/>
              </a:rPr>
              <a:t>در</a:t>
            </a: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ar-SA" sz="2800" dirty="0" smtClean="0">
                <a:cs typeface="B Yagut" panose="00000400000000000000" pitchFamily="2" charset="-78"/>
              </a:rPr>
              <a:t>نظر </a:t>
            </a:r>
            <a:r>
              <a:rPr lang="fa-IR" sz="2800" dirty="0" smtClean="0">
                <a:cs typeface="B Yagut" panose="00000400000000000000" pitchFamily="2" charset="-78"/>
              </a:rPr>
              <a:t>گرفت.</a:t>
            </a:r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6" name="Picture 2" descr="C:\Users\User\Desktop\درس برنامه ریزی عملیاتی و مدیریت ارتقاء کیفیت خدمات در خانه های بهداشت\New folder\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52492"/>
            <a:ext cx="3048000" cy="110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56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9740">
        <p14:reveal/>
      </p:transition>
    </mc:Choice>
    <mc:Fallback xmlns="">
      <p:transition spd="slow" advTm="29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657" y="609600"/>
            <a:ext cx="8229600" cy="753705"/>
          </a:xfrm>
        </p:spPr>
        <p:txBody>
          <a:bodyPr>
            <a:noAutofit/>
          </a:bodyPr>
          <a:lstStyle/>
          <a:p>
            <a:pPr rtl="1"/>
            <a:r>
              <a:rPr lang="fa-IR" sz="3600" dirty="0" smtClean="0">
                <a:solidFill>
                  <a:srgbClr val="FF0000"/>
                </a:solidFill>
                <a:cs typeface="B Yagut" panose="00000400000000000000" pitchFamily="2" charset="-78"/>
              </a:rPr>
              <a:t/>
            </a:r>
            <a:br>
              <a:rPr lang="fa-IR" sz="3600" dirty="0" smtClean="0">
                <a:solidFill>
                  <a:srgbClr val="FF0000"/>
                </a:solidFill>
                <a:cs typeface="B Yagut" panose="00000400000000000000" pitchFamily="2" charset="-78"/>
              </a:rPr>
            </a:br>
            <a:r>
              <a:rPr lang="fa-IR" sz="3600" dirty="0">
                <a:solidFill>
                  <a:srgbClr val="FF0000"/>
                </a:solidFill>
                <a:cs typeface="B Yagut" panose="00000400000000000000" pitchFamily="2" charset="-78"/>
              </a:rPr>
              <a:t/>
            </a:r>
            <a:br>
              <a:rPr lang="fa-IR" sz="3600" dirty="0">
                <a:solidFill>
                  <a:srgbClr val="FF0000"/>
                </a:solidFill>
                <a:cs typeface="B Yagut" panose="00000400000000000000" pitchFamily="2" charset="-78"/>
              </a:rPr>
            </a:br>
            <a:r>
              <a:rPr lang="ar-SA" sz="36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سنجش </a:t>
            </a:r>
            <a:r>
              <a:rPr lang="ar-SA" sz="3600" b="1" dirty="0">
                <a:solidFill>
                  <a:srgbClr val="FF0000"/>
                </a:solidFill>
                <a:cs typeface="B Yagut" panose="00000400000000000000" pitchFamily="2" charset="-78"/>
              </a:rPr>
              <a:t>عملکرد </a:t>
            </a:r>
            <a:r>
              <a:rPr lang="ar-SA" sz="36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فرایندها</a:t>
            </a:r>
            <a:r>
              <a:rPr lang="fa-IR" sz="36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/>
            </a:r>
            <a:br>
              <a:rPr lang="fa-IR" sz="3600" b="1" dirty="0" smtClean="0">
                <a:solidFill>
                  <a:srgbClr val="FF0000"/>
                </a:solidFill>
                <a:cs typeface="B Yagut" panose="00000400000000000000" pitchFamily="2" charset="-78"/>
              </a:rPr>
            </a:br>
            <a:r>
              <a:rPr lang="en-US" sz="3600" b="1" dirty="0">
                <a:solidFill>
                  <a:srgbClr val="FF0000"/>
                </a:solidFill>
                <a:cs typeface="B Yagut" panose="00000400000000000000" pitchFamily="2" charset="-78"/>
              </a:rPr>
              <a:t/>
            </a:r>
            <a:br>
              <a:rPr lang="en-US" sz="3600" b="1" dirty="0">
                <a:solidFill>
                  <a:srgbClr val="FF0000"/>
                </a:solidFill>
                <a:cs typeface="B Yagut" panose="00000400000000000000" pitchFamily="2" charset="-78"/>
              </a:rPr>
            </a:br>
            <a:endParaRPr lang="en-US" sz="3600" b="1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1524000"/>
            <a:ext cx="80445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sz="2400" dirty="0" smtClean="0">
                <a:cs typeface="B Yagut" panose="00000400000000000000" pitchFamily="2" charset="-78"/>
              </a:rPr>
              <a:t>کار </a:t>
            </a:r>
            <a:r>
              <a:rPr lang="ar-SA" sz="2400" dirty="0">
                <a:cs typeface="B Yagut" panose="00000400000000000000" pitchFamily="2" charset="-78"/>
              </a:rPr>
              <a:t>براساس واقعیات و شواهد یکی از اركان اساسی مدیریت جامع كیفیت بوده و با برنامه </a:t>
            </a:r>
            <a:r>
              <a:rPr lang="ar-SA" sz="2400" dirty="0" smtClean="0">
                <a:cs typeface="B Yagut" panose="00000400000000000000" pitchFamily="2" charset="-78"/>
              </a:rPr>
              <a:t>ریزی مناسب بایستی سنجش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ar-SA" sz="2400" dirty="0" smtClean="0">
                <a:cs typeface="B Yagut" panose="00000400000000000000" pitchFamily="2" charset="-78"/>
              </a:rPr>
              <a:t>جزو </a:t>
            </a:r>
            <a:r>
              <a:rPr lang="ar-SA" sz="2400" dirty="0">
                <a:cs typeface="B Yagut" panose="00000400000000000000" pitchFamily="2" charset="-78"/>
              </a:rPr>
              <a:t>كارهای روزانه كاركنان </a:t>
            </a:r>
            <a:r>
              <a:rPr lang="ar-SA" sz="2400" dirty="0" smtClean="0">
                <a:cs typeface="B Yagut" panose="00000400000000000000" pitchFamily="2" charset="-78"/>
              </a:rPr>
              <a:t>قرار</a:t>
            </a:r>
            <a:r>
              <a:rPr lang="en-US" sz="2400" dirty="0" smtClean="0">
                <a:cs typeface="B Yagut" panose="00000400000000000000" pitchFamily="2" charset="-78"/>
              </a:rPr>
              <a:t> </a:t>
            </a:r>
            <a:r>
              <a:rPr lang="ar-SA" sz="2400" dirty="0" smtClean="0">
                <a:cs typeface="B Yagut" panose="00000400000000000000" pitchFamily="2" charset="-78"/>
              </a:rPr>
              <a:t>گیرد</a:t>
            </a:r>
            <a:r>
              <a:rPr lang="en-US" sz="2400" dirty="0" smtClean="0">
                <a:cs typeface="B Yagut" panose="00000400000000000000" pitchFamily="2" charset="-78"/>
              </a:rPr>
              <a:t>.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ar-SA" sz="2400" dirty="0" smtClean="0">
                <a:cs typeface="B Yagut" panose="00000400000000000000" pitchFamily="2" charset="-78"/>
              </a:rPr>
              <a:t>سنجش </a:t>
            </a:r>
            <a:r>
              <a:rPr lang="ar-SA" sz="2400" dirty="0">
                <a:cs typeface="B Yagut" panose="00000400000000000000" pitchFamily="2" charset="-78"/>
              </a:rPr>
              <a:t>باید درست </a:t>
            </a:r>
            <a:r>
              <a:rPr lang="ar-SA" sz="2400" dirty="0" smtClean="0">
                <a:cs typeface="B Yagut" panose="00000400000000000000" pitchFamily="2" charset="-78"/>
              </a:rPr>
              <a:t>بودن</a:t>
            </a:r>
            <a:r>
              <a:rPr lang="fa-IR" sz="2400" dirty="0" smtClean="0">
                <a:cs typeface="B Yagut" panose="00000400000000000000" pitchFamily="2" charset="-78"/>
              </a:rPr>
              <a:t>  کار</a:t>
            </a:r>
            <a:r>
              <a:rPr lang="fa-IR" sz="2400" dirty="0"/>
              <a:t> </a:t>
            </a:r>
            <a:r>
              <a:rPr lang="ar-SA" sz="2400" b="1" dirty="0"/>
              <a:t>اثربخشــــی (</a:t>
            </a:r>
            <a:r>
              <a:rPr lang="en-US" sz="2400" b="1" dirty="0"/>
              <a:t>(Effectiveness</a:t>
            </a:r>
            <a:endParaRPr lang="en-US" sz="2400" dirty="0"/>
          </a:p>
          <a:p>
            <a:pPr algn="just" rtl="1"/>
            <a:r>
              <a:rPr lang="fa-IR" sz="2400" dirty="0" smtClean="0"/>
              <a:t> </a:t>
            </a:r>
            <a:r>
              <a:rPr lang="ar-SA" sz="2400" dirty="0" smtClean="0">
                <a:cs typeface="B Yagut" panose="00000400000000000000" pitchFamily="2" charset="-78"/>
              </a:rPr>
              <a:t>و </a:t>
            </a:r>
            <a:r>
              <a:rPr lang="ar-SA" sz="2400" dirty="0">
                <a:cs typeface="B Yagut" panose="00000400000000000000" pitchFamily="2" charset="-78"/>
              </a:rPr>
              <a:t>انجام درست </a:t>
            </a:r>
            <a:r>
              <a:rPr lang="ar-SA" sz="2400" dirty="0" smtClean="0">
                <a:cs typeface="B Yagut" panose="00000400000000000000" pitchFamily="2" charset="-78"/>
              </a:rPr>
              <a:t>كار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fa-IR" sz="2400" b="1" dirty="0"/>
              <a:t>کارایـــــــی  </a:t>
            </a:r>
            <a:r>
              <a:rPr lang="en-US" sz="2400" b="1" dirty="0"/>
              <a:t>(</a:t>
            </a:r>
            <a:r>
              <a:rPr lang="en-US" sz="2400" b="1" dirty="0" smtClean="0"/>
              <a:t>Efficiency)</a:t>
            </a:r>
            <a:r>
              <a:rPr lang="fa-IR" sz="2400" b="1" dirty="0" smtClean="0"/>
              <a:t> </a:t>
            </a:r>
            <a:r>
              <a:rPr lang="ar-SA" sz="2400" dirty="0" smtClean="0">
                <a:cs typeface="B Yagut" panose="00000400000000000000" pitchFamily="2" charset="-78"/>
              </a:rPr>
              <a:t>را </a:t>
            </a:r>
            <a:r>
              <a:rPr lang="ar-SA" sz="2400" dirty="0">
                <a:cs typeface="B Yagut" panose="00000400000000000000" pitchFamily="2" charset="-78"/>
              </a:rPr>
              <a:t>نشان </a:t>
            </a:r>
            <a:r>
              <a:rPr lang="ar-SA" sz="2400" dirty="0" smtClean="0">
                <a:cs typeface="B Yagut" panose="00000400000000000000" pitchFamily="2" charset="-78"/>
              </a:rPr>
              <a:t>دهد</a:t>
            </a:r>
            <a:r>
              <a:rPr lang="fa-IR" sz="2400" dirty="0" smtClean="0">
                <a:cs typeface="B Yagut" panose="00000400000000000000" pitchFamily="2" charset="-78"/>
              </a:rPr>
              <a:t>.</a:t>
            </a:r>
            <a:r>
              <a:rPr lang="fa-IR" sz="2400" b="1" dirty="0"/>
              <a:t> </a:t>
            </a:r>
            <a:endParaRPr lang="fa-IR" sz="2400" dirty="0" smtClean="0">
              <a:cs typeface="B Yagut" panose="00000400000000000000" pitchFamily="2" charset="-78"/>
            </a:endParaRP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endParaRPr lang="fa-IR" sz="2400" dirty="0">
              <a:cs typeface="B Yagut" panose="00000400000000000000" pitchFamily="2" charset="-78"/>
            </a:endParaRP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endParaRPr lang="fa-IR" sz="2400" dirty="0" smtClean="0">
              <a:cs typeface="B Yagut" panose="00000400000000000000" pitchFamily="2" charset="-78"/>
            </a:endParaRP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endParaRPr lang="fa-IR" sz="2400" dirty="0">
              <a:cs typeface="B Yagut" panose="00000400000000000000" pitchFamily="2" charset="-78"/>
            </a:endParaRP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endParaRPr lang="fa-IR" sz="2400" dirty="0" smtClean="0">
              <a:cs typeface="B Yagut" panose="00000400000000000000" pitchFamily="2" charset="-78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52500" y="3366302"/>
            <a:ext cx="7429500" cy="24093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just" rtl="1"/>
            <a:r>
              <a:rPr lang="fa-IR" sz="24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دغدغه‌ی کارایی</a:t>
            </a:r>
            <a:r>
              <a:rPr lang="fa-IR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این است که «چگونه همین کارهایی را که فعلاً انجام می‌دهم، بهتر و با اتلاف کمتر انجام دهم؟»</a:t>
            </a:r>
          </a:p>
          <a:p>
            <a:pPr algn="just" rtl="1"/>
            <a:r>
              <a:rPr lang="fa-IR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و </a:t>
            </a:r>
            <a:r>
              <a:rPr lang="fa-IR" sz="24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دغدغه‌ی اثربخشی</a:t>
            </a:r>
            <a:r>
              <a:rPr lang="fa-IR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این است که «آیا این کارهایی که انجام می‌دهم، دقیقاً‌ همان کارهایی است که باید انجام بدهم؟ یا باید به سراغ کارها و فعالیت‌های دیگری بروم؟»</a:t>
            </a:r>
          </a:p>
          <a:p>
            <a:pPr algn="just" rtl="1"/>
            <a:endParaRPr lang="fa-IR" sz="2400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  <a:cs typeface="B Yagut" panose="00000400000000000000" pitchFamily="2" charset="-78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3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73080">
        <p14:reveal/>
      </p:transition>
    </mc:Choice>
    <mc:Fallback xmlns="">
      <p:transition spd="slow" advTm="730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457200"/>
            <a:ext cx="8229600" cy="753705"/>
          </a:xfrm>
        </p:spPr>
        <p:txBody>
          <a:bodyPr>
            <a:noAutofit/>
          </a:bodyPr>
          <a:lstStyle/>
          <a:p>
            <a:pPr rtl="1"/>
            <a:r>
              <a:rPr lang="fa-IR" sz="3600" dirty="0" smtClean="0">
                <a:solidFill>
                  <a:srgbClr val="FF0000"/>
                </a:solidFill>
                <a:cs typeface="B Yagut" panose="00000400000000000000" pitchFamily="2" charset="-78"/>
              </a:rPr>
              <a:t/>
            </a:r>
            <a:br>
              <a:rPr lang="fa-IR" sz="3600" dirty="0" smtClean="0">
                <a:solidFill>
                  <a:srgbClr val="FF0000"/>
                </a:solidFill>
                <a:cs typeface="B Yagut" panose="00000400000000000000" pitchFamily="2" charset="-78"/>
              </a:rPr>
            </a:br>
            <a:r>
              <a:rPr lang="fa-IR" sz="3600" dirty="0">
                <a:solidFill>
                  <a:srgbClr val="FF0000"/>
                </a:solidFill>
                <a:cs typeface="B Yagut" panose="00000400000000000000" pitchFamily="2" charset="-78"/>
              </a:rPr>
              <a:t/>
            </a:r>
            <a:br>
              <a:rPr lang="fa-IR" sz="3600" dirty="0">
                <a:solidFill>
                  <a:srgbClr val="FF0000"/>
                </a:solidFill>
                <a:cs typeface="B Yagut" panose="00000400000000000000" pitchFamily="2" charset="-78"/>
              </a:rPr>
            </a:br>
            <a:r>
              <a:rPr lang="ar-SA" sz="36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سنجش </a:t>
            </a:r>
            <a:r>
              <a:rPr lang="ar-SA" sz="3600" b="1" dirty="0">
                <a:solidFill>
                  <a:srgbClr val="FF0000"/>
                </a:solidFill>
                <a:cs typeface="B Yagut" panose="00000400000000000000" pitchFamily="2" charset="-78"/>
              </a:rPr>
              <a:t>عملکرد </a:t>
            </a:r>
            <a:r>
              <a:rPr lang="ar-SA" sz="36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فرایندها</a:t>
            </a:r>
            <a:r>
              <a:rPr lang="fa-IR" sz="36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/>
            </a:r>
            <a:br>
              <a:rPr lang="fa-IR" sz="3600" b="1" dirty="0" smtClean="0">
                <a:solidFill>
                  <a:srgbClr val="FF0000"/>
                </a:solidFill>
                <a:cs typeface="B Yagut" panose="00000400000000000000" pitchFamily="2" charset="-78"/>
              </a:rPr>
            </a:br>
            <a:r>
              <a:rPr lang="en-US" sz="3600" b="1" dirty="0">
                <a:solidFill>
                  <a:srgbClr val="FF0000"/>
                </a:solidFill>
                <a:cs typeface="B Yagut" panose="00000400000000000000" pitchFamily="2" charset="-78"/>
              </a:rPr>
              <a:t/>
            </a:r>
            <a:br>
              <a:rPr lang="en-US" sz="3600" b="1" dirty="0">
                <a:solidFill>
                  <a:srgbClr val="FF0000"/>
                </a:solidFill>
                <a:cs typeface="B Yagut" panose="00000400000000000000" pitchFamily="2" charset="-78"/>
              </a:rPr>
            </a:br>
            <a:endParaRPr lang="en-US" sz="3600" b="1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447800"/>
            <a:ext cx="77724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800" dirty="0" smtClean="0">
                <a:cs typeface="B Yagut" panose="00000400000000000000" pitchFamily="2" charset="-78"/>
              </a:rPr>
              <a:t>سن</a:t>
            </a:r>
            <a:r>
              <a:rPr lang="ar-SA" sz="2800" dirty="0" smtClean="0">
                <a:cs typeface="B Yagut" panose="00000400000000000000" pitchFamily="2" charset="-78"/>
              </a:rPr>
              <a:t>جش </a:t>
            </a:r>
            <a:r>
              <a:rPr lang="ar-SA" sz="2800" dirty="0">
                <a:cs typeface="B Yagut" panose="00000400000000000000" pitchFamily="2" charset="-78"/>
              </a:rPr>
              <a:t>در </a:t>
            </a:r>
            <a:r>
              <a:rPr lang="ar-SA" sz="2800" dirty="0" smtClean="0">
                <a:cs typeface="B Yagut" panose="00000400000000000000" pitchFamily="2" charset="-78"/>
              </a:rPr>
              <a:t>سطوح</a:t>
            </a: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ar-SA" sz="2800" dirty="0" smtClean="0">
                <a:cs typeface="B Yagut" panose="00000400000000000000" pitchFamily="2" charset="-78"/>
              </a:rPr>
              <a:t>مختلف </a:t>
            </a:r>
            <a:r>
              <a:rPr lang="ar-SA" sz="2800" dirty="0">
                <a:cs typeface="B Yagut" panose="00000400000000000000" pitchFamily="2" charset="-78"/>
              </a:rPr>
              <a:t>می تواند انجام گیرد</a:t>
            </a:r>
            <a:r>
              <a:rPr lang="en-US" sz="2800" dirty="0" smtClean="0">
                <a:cs typeface="B Yagut" panose="00000400000000000000" pitchFamily="2" charset="-78"/>
              </a:rPr>
              <a:t>.</a:t>
            </a:r>
            <a:r>
              <a:rPr lang="fa-IR" sz="2800" dirty="0" smtClean="0">
                <a:cs typeface="B Yagut" panose="00000400000000000000" pitchFamily="2" charset="-78"/>
              </a:rPr>
              <a:t> </a:t>
            </a:r>
          </a:p>
          <a:p>
            <a:pPr marL="342900" indent="-34290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400" b="1" dirty="0" smtClean="0">
                <a:cs typeface="B Yagut" panose="00000400000000000000" pitchFamily="2" charset="-78"/>
              </a:rPr>
              <a:t>در </a:t>
            </a:r>
            <a:r>
              <a:rPr lang="ar-SA" sz="2400" b="1" dirty="0">
                <a:cs typeface="B Yagut" panose="00000400000000000000" pitchFamily="2" charset="-78"/>
              </a:rPr>
              <a:t>سطح سازمان </a:t>
            </a:r>
            <a:r>
              <a:rPr lang="ar-SA" sz="2400" dirty="0">
                <a:cs typeface="B Yagut" panose="00000400000000000000" pitchFamily="2" charset="-78"/>
              </a:rPr>
              <a:t>برای اطمینان از </a:t>
            </a:r>
            <a:r>
              <a:rPr lang="ar-SA" sz="2400" dirty="0" smtClean="0">
                <a:cs typeface="B Yagut" panose="00000400000000000000" pitchFamily="2" charset="-78"/>
              </a:rPr>
              <a:t>تحقق </a:t>
            </a:r>
            <a:r>
              <a:rPr lang="ar-SA" sz="2400" dirty="0">
                <a:cs typeface="B Yagut" panose="00000400000000000000" pitchFamily="2" charset="-78"/>
              </a:rPr>
              <a:t>اهداف استراتژیك </a:t>
            </a:r>
            <a:r>
              <a:rPr lang="ar-SA" sz="2400" dirty="0" smtClean="0">
                <a:cs typeface="B Yagut" panose="00000400000000000000" pitchFamily="2" charset="-78"/>
              </a:rPr>
              <a:t>سازمانی</a:t>
            </a:r>
            <a:endParaRPr lang="fa-IR" sz="2400" dirty="0" smtClean="0"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en-US" sz="2400" dirty="0">
                <a:cs typeface="B Yagut" panose="00000400000000000000" pitchFamily="2" charset="-78"/>
              </a:rPr>
              <a:t>) 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ar-SA" sz="2400" dirty="0" smtClean="0">
                <a:cs typeface="B Yagut" panose="00000400000000000000" pitchFamily="2" charset="-78"/>
              </a:rPr>
              <a:t>مثال</a:t>
            </a:r>
            <a:r>
              <a:rPr lang="fa-IR" sz="2400" dirty="0" smtClean="0">
                <a:cs typeface="B Yagut" panose="00000400000000000000" pitchFamily="2" charset="-78"/>
              </a:rPr>
              <a:t>:</a:t>
            </a:r>
            <a:r>
              <a:rPr lang="en-US" sz="2400" dirty="0" smtClean="0">
                <a:cs typeface="B Yagut" panose="00000400000000000000" pitchFamily="2" charset="-78"/>
              </a:rPr>
              <a:t> </a:t>
            </a:r>
            <a:r>
              <a:rPr lang="ar-SA" sz="2400" dirty="0" smtClean="0">
                <a:cs typeface="B Yagut" panose="00000400000000000000" pitchFamily="2" charset="-78"/>
              </a:rPr>
              <a:t>میزان سوء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ar-SA" sz="2400" dirty="0" smtClean="0">
                <a:cs typeface="B Yagut" panose="00000400000000000000" pitchFamily="2" charset="-78"/>
              </a:rPr>
              <a:t>تغذیه </a:t>
            </a:r>
            <a:r>
              <a:rPr lang="ar-SA" sz="2400" dirty="0">
                <a:cs typeface="B Yagut" panose="00000400000000000000" pitchFamily="2" charset="-78"/>
              </a:rPr>
              <a:t>و میزان مرگ و میر كودكان زیر یکسال</a:t>
            </a:r>
            <a:r>
              <a:rPr lang="en-US" sz="2400" dirty="0">
                <a:cs typeface="B Yagut" panose="00000400000000000000" pitchFamily="2" charset="-78"/>
              </a:rPr>
              <a:t>( </a:t>
            </a:r>
            <a:endParaRPr lang="fa-IR" sz="2400" dirty="0" smtClean="0">
              <a:cs typeface="B Yagut" panose="00000400000000000000" pitchFamily="2" charset="-78"/>
            </a:endParaRPr>
          </a:p>
          <a:p>
            <a:pPr marL="342900" indent="-34290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400" b="1" dirty="0" smtClean="0">
                <a:cs typeface="B Yagut" panose="00000400000000000000" pitchFamily="2" charset="-78"/>
              </a:rPr>
              <a:t>در </a:t>
            </a:r>
            <a:r>
              <a:rPr lang="ar-SA" sz="2400" b="1" dirty="0">
                <a:cs typeface="B Yagut" panose="00000400000000000000" pitchFamily="2" charset="-78"/>
              </a:rPr>
              <a:t>سطح </a:t>
            </a:r>
            <a:r>
              <a:rPr lang="ar-SA" sz="2400" b="1" dirty="0" smtClean="0">
                <a:cs typeface="B Yagut" panose="00000400000000000000" pitchFamily="2" charset="-78"/>
              </a:rPr>
              <a:t>فرایند </a:t>
            </a:r>
            <a:r>
              <a:rPr lang="ar-SA" sz="2400" dirty="0">
                <a:cs typeface="B Yagut" panose="00000400000000000000" pitchFamily="2" charset="-78"/>
              </a:rPr>
              <a:t>برای اطمینان از پاسخدهی </a:t>
            </a:r>
            <a:r>
              <a:rPr lang="ar-SA" sz="2400" dirty="0" smtClean="0">
                <a:cs typeface="B Yagut" panose="00000400000000000000" pitchFamily="2" charset="-78"/>
              </a:rPr>
              <a:t>به نیاز </a:t>
            </a:r>
            <a:r>
              <a:rPr lang="ar-SA" sz="2400" dirty="0">
                <a:cs typeface="B Yagut" panose="00000400000000000000" pitchFamily="2" charset="-78"/>
              </a:rPr>
              <a:t>و </a:t>
            </a:r>
            <a:r>
              <a:rPr lang="ar-SA" sz="2400" dirty="0" smtClean="0">
                <a:cs typeface="B Yagut" panose="00000400000000000000" pitchFamily="2" charset="-78"/>
              </a:rPr>
              <a:t>خواسته مشتری</a:t>
            </a:r>
            <a:endParaRPr lang="fa-IR" sz="2400" dirty="0" smtClean="0"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en-US" sz="2400" dirty="0">
                <a:cs typeface="B Yagut" panose="00000400000000000000" pitchFamily="2" charset="-78"/>
              </a:rPr>
              <a:t>)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ar-SA" sz="2400" dirty="0" smtClean="0">
                <a:cs typeface="B Yagut" panose="00000400000000000000" pitchFamily="2" charset="-78"/>
              </a:rPr>
              <a:t>مثال</a:t>
            </a:r>
            <a:r>
              <a:rPr lang="fa-IR" sz="2400" dirty="0" smtClean="0">
                <a:cs typeface="B Yagut" panose="00000400000000000000" pitchFamily="2" charset="-78"/>
              </a:rPr>
              <a:t>:</a:t>
            </a:r>
            <a:r>
              <a:rPr lang="ar-SA" sz="2400" dirty="0" smtClean="0">
                <a:cs typeface="B Yagut" panose="00000400000000000000" pitchFamily="2" charset="-78"/>
              </a:rPr>
              <a:t> </a:t>
            </a:r>
            <a:r>
              <a:rPr lang="ar-SA" sz="2400" dirty="0">
                <a:cs typeface="B Yagut" panose="00000400000000000000" pitchFamily="2" charset="-78"/>
              </a:rPr>
              <a:t>نسبت كودكان زیر یکسال تحت مراقبت</a:t>
            </a:r>
            <a:r>
              <a:rPr lang="en-US" sz="2400" dirty="0">
                <a:cs typeface="B Yagut" panose="00000400000000000000" pitchFamily="2" charset="-78"/>
              </a:rPr>
              <a:t>( </a:t>
            </a:r>
            <a:endParaRPr lang="fa-IR" sz="2400" dirty="0" smtClean="0">
              <a:cs typeface="B Yagut" panose="00000400000000000000" pitchFamily="2" charset="-78"/>
            </a:endParaRPr>
          </a:p>
          <a:p>
            <a:pPr marL="342900" indent="-34290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400" b="1" dirty="0" smtClean="0">
                <a:cs typeface="B Yagut" panose="00000400000000000000" pitchFamily="2" charset="-78"/>
              </a:rPr>
              <a:t>در </a:t>
            </a:r>
            <a:r>
              <a:rPr lang="ar-SA" sz="2400" b="1" dirty="0">
                <a:cs typeface="B Yagut" panose="00000400000000000000" pitchFamily="2" charset="-78"/>
              </a:rPr>
              <a:t>سطح فرد </a:t>
            </a:r>
            <a:r>
              <a:rPr lang="ar-SA" sz="2400" dirty="0">
                <a:cs typeface="B Yagut" panose="00000400000000000000" pitchFamily="2" charset="-78"/>
              </a:rPr>
              <a:t>برای </a:t>
            </a:r>
            <a:r>
              <a:rPr lang="ar-SA" sz="2400" dirty="0" smtClean="0">
                <a:cs typeface="B Yagut" panose="00000400000000000000" pitchFamily="2" charset="-78"/>
              </a:rPr>
              <a:t>خودارزیابی</a:t>
            </a:r>
            <a:endParaRPr lang="fa-IR" sz="2400" dirty="0" smtClean="0"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en-US" sz="2400" dirty="0" smtClean="0">
                <a:cs typeface="B Yagut" panose="00000400000000000000" pitchFamily="2" charset="-78"/>
              </a:rPr>
              <a:t>) 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ar-SA" sz="2400" dirty="0" smtClean="0">
                <a:cs typeface="B Yagut" panose="00000400000000000000" pitchFamily="2" charset="-78"/>
              </a:rPr>
              <a:t>مثال</a:t>
            </a:r>
            <a:r>
              <a:rPr lang="fa-IR" sz="2400" dirty="0" smtClean="0">
                <a:cs typeface="B Yagut" panose="00000400000000000000" pitchFamily="2" charset="-78"/>
              </a:rPr>
              <a:t>:</a:t>
            </a:r>
            <a:r>
              <a:rPr lang="ar-SA" sz="2400" dirty="0" smtClean="0">
                <a:cs typeface="B Yagut" panose="00000400000000000000" pitchFamily="2" charset="-78"/>
              </a:rPr>
              <a:t> نسبت فعالیتهای انجام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ar-SA" sz="2400" dirty="0" smtClean="0">
                <a:cs typeface="B Yagut" panose="00000400000000000000" pitchFamily="2" charset="-78"/>
              </a:rPr>
              <a:t>یافته </a:t>
            </a:r>
            <a:r>
              <a:rPr lang="ar-SA" sz="2400" dirty="0">
                <a:cs typeface="B Yagut" panose="00000400000000000000" pitchFamily="2" charset="-78"/>
              </a:rPr>
              <a:t>بر اساس استانداردها</a:t>
            </a:r>
            <a:r>
              <a:rPr lang="en-US" sz="2400" dirty="0">
                <a:cs typeface="B Yagut" panose="00000400000000000000" pitchFamily="2" charset="-78"/>
              </a:rPr>
              <a:t>( 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5" name="Picture 2" descr="C:\Users\User\Desktop\برنامه ریزی عملیاتی و مدیریت ارتقاء کیفیت خدمات در خانه های بهداشت\New folder\سنجش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4953000"/>
            <a:ext cx="153162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2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62307">
        <p14:reveal/>
      </p:transition>
    </mc:Choice>
    <mc:Fallback xmlns="">
      <p:transition spd="slow" advTm="623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fa-IR" sz="36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در رابطه با هر یک از مراحل جریان فرآيند به سئوالات زیر پاسخ داده شود:</a:t>
            </a:r>
            <a:br>
              <a:rPr lang="fa-IR" sz="3600" b="1" dirty="0" smtClean="0">
                <a:solidFill>
                  <a:srgbClr val="FF0000"/>
                </a:solidFill>
                <a:cs typeface="B Yagut" panose="00000400000000000000" pitchFamily="2" charset="-78"/>
              </a:rPr>
            </a:br>
            <a:endParaRPr lang="fa-IR" sz="3600" b="1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Autofit/>
          </a:bodyPr>
          <a:lstStyle/>
          <a:p>
            <a:pPr algn="just" rtl="1"/>
            <a:r>
              <a:rPr lang="fa-IR" sz="2800" b="1" dirty="0" smtClean="0">
                <a:cs typeface="B Yagut" panose="00000400000000000000" pitchFamily="2" charset="-78"/>
              </a:rPr>
              <a:t>هدف</a:t>
            </a:r>
            <a:r>
              <a:rPr lang="fa-IR" sz="2800" b="1" dirty="0">
                <a:cs typeface="B Yagut" panose="00000400000000000000" pitchFamily="2" charset="-78"/>
              </a:rPr>
              <a:t>: </a:t>
            </a:r>
            <a:r>
              <a:rPr lang="fa-IR" sz="2400" dirty="0">
                <a:cs typeface="B Yagut" panose="00000400000000000000" pitchFamily="2" charset="-78"/>
              </a:rPr>
              <a:t>در واقع چه کاری انجام </a:t>
            </a:r>
            <a:r>
              <a:rPr lang="fa-IR" sz="2400" dirty="0" smtClean="0">
                <a:cs typeface="B Yagut" panose="00000400000000000000" pitchFamily="2" charset="-78"/>
              </a:rPr>
              <a:t>می گیرد. چرا </a:t>
            </a:r>
            <a:r>
              <a:rPr lang="fa-IR" sz="2400" dirty="0">
                <a:cs typeface="B Yagut" panose="00000400000000000000" pitchFamily="2" charset="-78"/>
              </a:rPr>
              <a:t>این فعالیت لازم </a:t>
            </a:r>
            <a:r>
              <a:rPr lang="fa-IR" sz="2400" dirty="0" smtClean="0">
                <a:cs typeface="B Yagut" panose="00000400000000000000" pitchFamily="2" charset="-78"/>
              </a:rPr>
              <a:t>است. چه </a:t>
            </a:r>
            <a:r>
              <a:rPr lang="fa-IR" sz="2400" dirty="0">
                <a:cs typeface="B Yagut" panose="00000400000000000000" pitchFamily="2" charset="-78"/>
              </a:rPr>
              <a:t>کار دیگری ممکن است و یا باید انجام گیرد.</a:t>
            </a:r>
          </a:p>
          <a:p>
            <a:pPr algn="just" rtl="1"/>
            <a:r>
              <a:rPr lang="fa-IR" sz="2800" b="1" dirty="0">
                <a:cs typeface="B Yagut" panose="00000400000000000000" pitchFamily="2" charset="-78"/>
              </a:rPr>
              <a:t>محل: </a:t>
            </a:r>
            <a:r>
              <a:rPr lang="fa-IR" sz="2400" dirty="0" smtClean="0">
                <a:cs typeface="B Yagut" panose="00000400000000000000" pitchFamily="2" charset="-78"/>
              </a:rPr>
              <a:t>کجا </a:t>
            </a:r>
            <a:r>
              <a:rPr lang="fa-IR" sz="2400" dirty="0">
                <a:cs typeface="B Yagut" panose="00000400000000000000" pitchFamily="2" charset="-78"/>
              </a:rPr>
              <a:t>انجام می گیرد</a:t>
            </a:r>
            <a:r>
              <a:rPr lang="fa-IR" sz="2400" dirty="0" smtClean="0">
                <a:cs typeface="B Yagut" panose="00000400000000000000" pitchFamily="2" charset="-78"/>
              </a:rPr>
              <a:t>. چرا </a:t>
            </a:r>
            <a:r>
              <a:rPr lang="fa-IR" sz="2400" dirty="0">
                <a:cs typeface="B Yagut" panose="00000400000000000000" pitchFamily="2" charset="-78"/>
              </a:rPr>
              <a:t>در آنجا انجام می گیرد</a:t>
            </a:r>
            <a:r>
              <a:rPr lang="fa-IR" sz="2400" dirty="0" smtClean="0">
                <a:cs typeface="B Yagut" panose="00000400000000000000" pitchFamily="2" charset="-78"/>
              </a:rPr>
              <a:t>. در </a:t>
            </a:r>
            <a:r>
              <a:rPr lang="fa-IR" sz="2400" dirty="0">
                <a:cs typeface="B Yagut" panose="00000400000000000000" pitchFamily="2" charset="-78"/>
              </a:rPr>
              <a:t>چه جای دیگری ممکن است و یا باید انجام گیرد.</a:t>
            </a:r>
          </a:p>
          <a:p>
            <a:pPr algn="just" rtl="1"/>
            <a:r>
              <a:rPr lang="fa-IR" sz="2800" b="1" dirty="0">
                <a:cs typeface="B Yagut" panose="00000400000000000000" pitchFamily="2" charset="-78"/>
              </a:rPr>
              <a:t>ترتیب</a:t>
            </a:r>
            <a:r>
              <a:rPr lang="fa-IR" sz="2800" b="1" dirty="0" smtClean="0">
                <a:cs typeface="B Yagut" panose="00000400000000000000" pitchFamily="2" charset="-78"/>
              </a:rPr>
              <a:t>: </a:t>
            </a:r>
            <a:r>
              <a:rPr lang="fa-IR" sz="2400" dirty="0" smtClean="0">
                <a:cs typeface="B Yagut" panose="00000400000000000000" pitchFamily="2" charset="-78"/>
              </a:rPr>
              <a:t>چه </a:t>
            </a:r>
            <a:r>
              <a:rPr lang="fa-IR" sz="2400" dirty="0">
                <a:cs typeface="B Yagut" panose="00000400000000000000" pitchFamily="2" charset="-78"/>
              </a:rPr>
              <a:t>زمانی انجام می گیرد</a:t>
            </a:r>
            <a:r>
              <a:rPr lang="fa-IR" sz="2400" dirty="0" smtClean="0">
                <a:cs typeface="B Yagut" panose="00000400000000000000" pitchFamily="2" charset="-78"/>
              </a:rPr>
              <a:t>. چرا </a:t>
            </a:r>
            <a:r>
              <a:rPr lang="fa-IR" sz="2400" dirty="0">
                <a:cs typeface="B Yagut" panose="00000400000000000000" pitchFamily="2" charset="-78"/>
              </a:rPr>
              <a:t>در زمان خاصی انجام می گیرد</a:t>
            </a:r>
            <a:r>
              <a:rPr lang="fa-IR" sz="2400" dirty="0" smtClean="0">
                <a:cs typeface="B Yagut" panose="00000400000000000000" pitchFamily="2" charset="-78"/>
              </a:rPr>
              <a:t>. در چه </a:t>
            </a:r>
            <a:r>
              <a:rPr lang="fa-IR" sz="2400" dirty="0">
                <a:cs typeface="B Yagut" panose="00000400000000000000" pitchFamily="2" charset="-78"/>
              </a:rPr>
              <a:t>زمان دیگری ممکن است و یا باید انجام گیرد.</a:t>
            </a:r>
          </a:p>
          <a:p>
            <a:pPr algn="just" rtl="1"/>
            <a:r>
              <a:rPr lang="fa-IR" sz="2800" b="1" dirty="0">
                <a:cs typeface="B Yagut" panose="00000400000000000000" pitchFamily="2" charset="-78"/>
              </a:rPr>
              <a:t>کارکنان</a:t>
            </a:r>
            <a:r>
              <a:rPr lang="fa-IR" sz="2800" b="1" dirty="0" smtClean="0">
                <a:cs typeface="B Yagut" panose="00000400000000000000" pitchFamily="2" charset="-78"/>
              </a:rPr>
              <a:t>: </a:t>
            </a:r>
            <a:r>
              <a:rPr lang="fa-IR" sz="2400" dirty="0" smtClean="0">
                <a:cs typeface="B Yagut" panose="00000400000000000000" pitchFamily="2" charset="-78"/>
              </a:rPr>
              <a:t>چه </a:t>
            </a:r>
            <a:r>
              <a:rPr lang="fa-IR" sz="2400" dirty="0">
                <a:cs typeface="B Yagut" panose="00000400000000000000" pitchFamily="2" charset="-78"/>
              </a:rPr>
              <a:t>کسی آن را انجام می دهد</a:t>
            </a:r>
            <a:r>
              <a:rPr lang="fa-IR" sz="2400" dirty="0" smtClean="0">
                <a:cs typeface="B Yagut" panose="00000400000000000000" pitchFamily="2" charset="-78"/>
              </a:rPr>
              <a:t>. چرا </a:t>
            </a:r>
            <a:r>
              <a:rPr lang="fa-IR" sz="2400" dirty="0">
                <a:cs typeface="B Yagut" panose="00000400000000000000" pitchFamily="2" charset="-78"/>
              </a:rPr>
              <a:t>توسط او انجام می گیرد</a:t>
            </a:r>
            <a:r>
              <a:rPr lang="fa-IR" sz="2400" dirty="0" smtClean="0">
                <a:cs typeface="B Yagut" panose="00000400000000000000" pitchFamily="2" charset="-78"/>
              </a:rPr>
              <a:t>. چه </a:t>
            </a:r>
            <a:r>
              <a:rPr lang="fa-IR" sz="2400" dirty="0">
                <a:cs typeface="B Yagut" panose="00000400000000000000" pitchFamily="2" charset="-78"/>
              </a:rPr>
              <a:t>کسی دیگری ممکن است و یا باید انجام دهد.</a:t>
            </a:r>
          </a:p>
          <a:p>
            <a:pPr algn="just" rtl="1"/>
            <a:r>
              <a:rPr lang="fa-IR" sz="2800" b="1" dirty="0">
                <a:cs typeface="B Yagut" panose="00000400000000000000" pitchFamily="2" charset="-78"/>
              </a:rPr>
              <a:t>روش ها</a:t>
            </a:r>
            <a:r>
              <a:rPr lang="fa-IR" sz="2800" b="1" dirty="0" smtClean="0">
                <a:cs typeface="B Yagut" panose="00000400000000000000" pitchFamily="2" charset="-78"/>
              </a:rPr>
              <a:t>: </a:t>
            </a:r>
            <a:r>
              <a:rPr lang="fa-IR" sz="2400" dirty="0" smtClean="0">
                <a:cs typeface="B Yagut" panose="00000400000000000000" pitchFamily="2" charset="-78"/>
              </a:rPr>
              <a:t>چگونه </a:t>
            </a:r>
            <a:r>
              <a:rPr lang="fa-IR" sz="2400" dirty="0">
                <a:cs typeface="B Yagut" panose="00000400000000000000" pitchFamily="2" charset="-78"/>
              </a:rPr>
              <a:t>انجام می گیرد</a:t>
            </a:r>
            <a:r>
              <a:rPr lang="fa-IR" sz="2400" dirty="0" smtClean="0">
                <a:cs typeface="B Yagut" panose="00000400000000000000" pitchFamily="2" charset="-78"/>
              </a:rPr>
              <a:t>. چرا </a:t>
            </a:r>
            <a:r>
              <a:rPr lang="fa-IR" sz="2400" dirty="0">
                <a:cs typeface="B Yagut" panose="00000400000000000000" pitchFamily="2" charset="-78"/>
              </a:rPr>
              <a:t>به این روش انجام می </a:t>
            </a:r>
            <a:r>
              <a:rPr lang="fa-IR" sz="2400" dirty="0" smtClean="0">
                <a:cs typeface="B Yagut" panose="00000400000000000000" pitchFamily="2" charset="-78"/>
              </a:rPr>
              <a:t>گیرد. آیا </a:t>
            </a:r>
            <a:r>
              <a:rPr lang="fa-IR" sz="2400" dirty="0">
                <a:cs typeface="B Yagut" panose="00000400000000000000" pitchFamily="2" charset="-78"/>
              </a:rPr>
              <a:t>ممکن است یا باید به روش دیگری انجام گیرد.</a:t>
            </a:r>
          </a:p>
          <a:p>
            <a:pPr algn="just" rtl="1"/>
            <a:r>
              <a:rPr lang="fa-IR" sz="2400" dirty="0">
                <a:cs typeface="B Yagut" panose="00000400000000000000" pitchFamily="2" charset="-78"/>
              </a:rPr>
              <a:t>براساس پاسخ به سئوالات بالا، </a:t>
            </a:r>
            <a:r>
              <a:rPr lang="fa-IR" sz="2400" dirty="0" smtClean="0">
                <a:cs typeface="B Yagut" panose="00000400000000000000" pitchFamily="2" charset="-78"/>
              </a:rPr>
              <a:t>مراحل </a:t>
            </a:r>
            <a:r>
              <a:rPr lang="fa-IR" sz="2400" dirty="0">
                <a:cs typeface="B Yagut" panose="00000400000000000000" pitchFamily="2" charset="-78"/>
              </a:rPr>
              <a:t>فرآيند را حذف و یا ادغام نموده و ترتیب مراحل را عوض کنید. و نیز روشها را تغییر داده و یا ساده تر نمایید.</a:t>
            </a:r>
          </a:p>
          <a:p>
            <a:pPr algn="just"/>
            <a:endParaRPr lang="fa-IR" sz="24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9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81632">
        <p14:reveal/>
      </p:transition>
    </mc:Choice>
    <mc:Fallback xmlns="">
      <p:transition spd="slow" advTm="816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Autofit/>
          </a:bodyPr>
          <a:lstStyle/>
          <a:p>
            <a:pPr algn="r" rtl="1"/>
            <a:r>
              <a:rPr lang="ar-SA" sz="3000" dirty="0">
                <a:cs typeface="B Yagut" panose="00000400000000000000" pitchFamily="2" charset="-78"/>
              </a:rPr>
              <a:t>برای اثر بخش نمودن سنجشها موارد زیر </a:t>
            </a:r>
            <a:r>
              <a:rPr lang="ar-SA" sz="3000" dirty="0" smtClean="0">
                <a:cs typeface="B Yagut" panose="00000400000000000000" pitchFamily="2" charset="-78"/>
              </a:rPr>
              <a:t>در</a:t>
            </a:r>
            <a:r>
              <a:rPr lang="fa-IR" sz="3000" dirty="0" smtClean="0">
                <a:cs typeface="B Yagut" panose="00000400000000000000" pitchFamily="2" charset="-78"/>
              </a:rPr>
              <a:t> </a:t>
            </a:r>
            <a:r>
              <a:rPr lang="ar-SA" sz="3000" dirty="0" smtClean="0">
                <a:cs typeface="B Yagut" panose="00000400000000000000" pitchFamily="2" charset="-78"/>
              </a:rPr>
              <a:t>طراحی </a:t>
            </a:r>
            <a:r>
              <a:rPr lang="ar-SA" sz="3000" dirty="0">
                <a:cs typeface="B Yagut" panose="00000400000000000000" pitchFamily="2" charset="-78"/>
              </a:rPr>
              <a:t>آن در نظر گرفته می شود</a:t>
            </a:r>
            <a:r>
              <a:rPr lang="en-US" sz="3000" dirty="0">
                <a:cs typeface="B Yagut" panose="00000400000000000000" pitchFamily="2" charset="-78"/>
              </a:rPr>
              <a:t>:</a:t>
            </a:r>
            <a:r>
              <a:rPr lang="en-US" sz="3200" dirty="0">
                <a:cs typeface="B Yagut" panose="00000400000000000000" pitchFamily="2" charset="-78"/>
              </a:rPr>
              <a:t/>
            </a:r>
            <a:br>
              <a:rPr lang="en-US" sz="3200" dirty="0">
                <a:cs typeface="B Yagut" panose="00000400000000000000" pitchFamily="2" charset="-78"/>
              </a:rPr>
            </a:br>
            <a:endParaRPr lang="en-US" sz="3200" dirty="0">
              <a:cs typeface="B Yagut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1720840"/>
            <a:ext cx="7162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800" dirty="0" smtClean="0">
                <a:cs typeface="B Yagut" panose="00000400000000000000" pitchFamily="2" charset="-78"/>
              </a:rPr>
              <a:t>1-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ar-SA" sz="2800" dirty="0">
                <a:cs typeface="B Yagut" panose="00000400000000000000" pitchFamily="2" charset="-78"/>
              </a:rPr>
              <a:t>سنجش ساده </a:t>
            </a:r>
            <a:r>
              <a:rPr lang="ar-SA" sz="2800" dirty="0" smtClean="0">
                <a:cs typeface="B Yagut" panose="00000400000000000000" pitchFamily="2" charset="-78"/>
              </a:rPr>
              <a:t>باشد</a:t>
            </a:r>
            <a:r>
              <a:rPr lang="fa-IR" sz="2800" dirty="0" smtClean="0">
                <a:cs typeface="B Yagut" panose="00000400000000000000" pitchFamily="2" charset="-78"/>
              </a:rPr>
              <a:t>.</a:t>
            </a:r>
            <a:endParaRPr lang="en-US" sz="2800" dirty="0">
              <a:cs typeface="B Yagut" panose="00000400000000000000" pitchFamily="2" charset="-78"/>
            </a:endParaRPr>
          </a:p>
          <a:p>
            <a:pPr algn="just" rtl="1"/>
            <a:r>
              <a:rPr lang="fa-IR" sz="2800" dirty="0" smtClean="0">
                <a:cs typeface="B Yagut" panose="00000400000000000000" pitchFamily="2" charset="-78"/>
              </a:rPr>
              <a:t>2- </a:t>
            </a:r>
            <a:r>
              <a:rPr lang="ar-SA" sz="2800" dirty="0" smtClean="0">
                <a:cs typeface="B Yagut" panose="00000400000000000000" pitchFamily="2" charset="-78"/>
              </a:rPr>
              <a:t>تعداد </a:t>
            </a:r>
            <a:r>
              <a:rPr lang="ar-SA" sz="2800" dirty="0">
                <a:cs typeface="B Yagut" panose="00000400000000000000" pitchFamily="2" charset="-78"/>
              </a:rPr>
              <a:t>موارد سنجش كم </a:t>
            </a:r>
            <a:r>
              <a:rPr lang="ar-SA" sz="2800" dirty="0" smtClean="0">
                <a:cs typeface="B Yagut" panose="00000400000000000000" pitchFamily="2" charset="-78"/>
              </a:rPr>
              <a:t>باشد</a:t>
            </a:r>
            <a:r>
              <a:rPr lang="fa-IR" sz="2800" dirty="0" smtClean="0">
                <a:cs typeface="B Yagut" panose="00000400000000000000" pitchFamily="2" charset="-78"/>
              </a:rPr>
              <a:t>.</a:t>
            </a:r>
            <a:endParaRPr lang="en-US" sz="2800" dirty="0">
              <a:cs typeface="B Yagut" panose="00000400000000000000" pitchFamily="2" charset="-78"/>
            </a:endParaRPr>
          </a:p>
          <a:p>
            <a:pPr algn="just" rtl="1"/>
            <a:r>
              <a:rPr lang="fa-IR" sz="2800" dirty="0" smtClean="0">
                <a:cs typeface="B Yagut" panose="00000400000000000000" pitchFamily="2" charset="-78"/>
              </a:rPr>
              <a:t>3- </a:t>
            </a:r>
            <a:r>
              <a:rPr lang="ar-SA" sz="2800" dirty="0" smtClean="0">
                <a:cs typeface="B Yagut" panose="00000400000000000000" pitchFamily="2" charset="-78"/>
              </a:rPr>
              <a:t>توسط </a:t>
            </a:r>
            <a:r>
              <a:rPr lang="ar-SA" sz="2800" dirty="0">
                <a:cs typeface="B Yagut" panose="00000400000000000000" pitchFamily="2" charset="-78"/>
              </a:rPr>
              <a:t>استفاده </a:t>
            </a:r>
            <a:r>
              <a:rPr lang="ar-SA" sz="2800" dirty="0" smtClean="0">
                <a:cs typeface="B Yagut" panose="00000400000000000000" pitchFamily="2" charset="-78"/>
              </a:rPr>
              <a:t>كنندگان </a:t>
            </a:r>
            <a:r>
              <a:rPr lang="ar-SA" sz="2800" dirty="0">
                <a:cs typeface="B Yagut" panose="00000400000000000000" pitchFamily="2" charset="-78"/>
              </a:rPr>
              <a:t>ایجاد </a:t>
            </a:r>
            <a:r>
              <a:rPr lang="ar-SA" sz="2800" dirty="0" smtClean="0">
                <a:cs typeface="B Yagut" panose="00000400000000000000" pitchFamily="2" charset="-78"/>
              </a:rPr>
              <a:t>شود</a:t>
            </a:r>
            <a:r>
              <a:rPr lang="fa-IR" sz="2800" dirty="0" smtClean="0">
                <a:cs typeface="B Yagut" panose="00000400000000000000" pitchFamily="2" charset="-78"/>
              </a:rPr>
              <a:t>.</a:t>
            </a:r>
            <a:endParaRPr lang="en-US" sz="2800" dirty="0">
              <a:cs typeface="B Yagut" panose="00000400000000000000" pitchFamily="2" charset="-78"/>
            </a:endParaRPr>
          </a:p>
          <a:p>
            <a:pPr algn="just" rtl="1"/>
            <a:r>
              <a:rPr lang="fa-IR" sz="2800" dirty="0" smtClean="0">
                <a:cs typeface="B Yagut" panose="00000400000000000000" pitchFamily="2" charset="-78"/>
              </a:rPr>
              <a:t>4-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ar-SA" sz="2800" dirty="0">
                <a:cs typeface="B Yagut" panose="00000400000000000000" pitchFamily="2" charset="-78"/>
              </a:rPr>
              <a:t>در رابطه با مشتری </a:t>
            </a:r>
            <a:r>
              <a:rPr lang="ar-SA" sz="2800" dirty="0" smtClean="0">
                <a:cs typeface="B Yagut" panose="00000400000000000000" pitchFamily="2" charset="-78"/>
              </a:rPr>
              <a:t>باشد</a:t>
            </a:r>
            <a:r>
              <a:rPr lang="fa-IR" sz="2800" dirty="0" smtClean="0">
                <a:cs typeface="B Yagut" panose="00000400000000000000" pitchFamily="2" charset="-78"/>
              </a:rPr>
              <a:t>.</a:t>
            </a:r>
            <a:endParaRPr lang="en-US" sz="2800" dirty="0">
              <a:cs typeface="B Yagut" panose="00000400000000000000" pitchFamily="2" charset="-78"/>
            </a:endParaRPr>
          </a:p>
          <a:p>
            <a:pPr algn="just" rtl="1"/>
            <a:r>
              <a:rPr lang="fa-IR" sz="2800" dirty="0" smtClean="0">
                <a:cs typeface="B Yagut" panose="00000400000000000000" pitchFamily="2" charset="-78"/>
              </a:rPr>
              <a:t>5-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ar-SA" sz="2800" dirty="0">
                <a:cs typeface="B Yagut" panose="00000400000000000000" pitchFamily="2" charset="-78"/>
              </a:rPr>
              <a:t>برای ارتقا </a:t>
            </a:r>
            <a:r>
              <a:rPr lang="ar-SA" sz="2800" dirty="0" smtClean="0">
                <a:cs typeface="B Yagut" panose="00000400000000000000" pitchFamily="2" charset="-78"/>
              </a:rPr>
              <a:t>باشد</a:t>
            </a:r>
            <a:r>
              <a:rPr lang="fa-IR" sz="2800" dirty="0" smtClean="0">
                <a:cs typeface="B Yagut" panose="00000400000000000000" pitchFamily="2" charset="-78"/>
              </a:rPr>
              <a:t>.</a:t>
            </a:r>
            <a:endParaRPr lang="en-US" sz="2800" dirty="0">
              <a:cs typeface="B Yagut" panose="00000400000000000000" pitchFamily="2" charset="-78"/>
            </a:endParaRPr>
          </a:p>
          <a:p>
            <a:pPr algn="just" rtl="1"/>
            <a:r>
              <a:rPr lang="fa-IR" sz="2800" dirty="0" smtClean="0">
                <a:cs typeface="B Yagut" panose="00000400000000000000" pitchFamily="2" charset="-78"/>
              </a:rPr>
              <a:t>6-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ar-SA" sz="2800" dirty="0">
                <a:cs typeface="B Yagut" panose="00000400000000000000" pitchFamily="2" charset="-78"/>
              </a:rPr>
              <a:t>قابل رویت </a:t>
            </a:r>
            <a:r>
              <a:rPr lang="ar-SA" sz="2800" dirty="0" smtClean="0">
                <a:cs typeface="B Yagut" panose="00000400000000000000" pitchFamily="2" charset="-78"/>
              </a:rPr>
              <a:t>باشد</a:t>
            </a:r>
            <a:r>
              <a:rPr lang="fa-IR" sz="2800" dirty="0" smtClean="0">
                <a:cs typeface="B Yagut" panose="00000400000000000000" pitchFamily="2" charset="-78"/>
              </a:rPr>
              <a:t>.</a:t>
            </a:r>
            <a:endParaRPr lang="en-US" sz="2800" dirty="0">
              <a:cs typeface="B Yagut" panose="00000400000000000000" pitchFamily="2" charset="-78"/>
            </a:endParaRPr>
          </a:p>
          <a:p>
            <a:pPr algn="just" rtl="1"/>
            <a:r>
              <a:rPr lang="fa-IR" sz="2800" dirty="0" smtClean="0">
                <a:cs typeface="B Yagut" panose="00000400000000000000" pitchFamily="2" charset="-78"/>
              </a:rPr>
              <a:t>7-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ar-SA" sz="2800" dirty="0">
                <a:cs typeface="B Yagut" panose="00000400000000000000" pitchFamily="2" charset="-78"/>
              </a:rPr>
              <a:t>بموقع </a:t>
            </a:r>
            <a:r>
              <a:rPr lang="ar-SA" sz="2800" dirty="0" smtClean="0">
                <a:cs typeface="B Yagut" panose="00000400000000000000" pitchFamily="2" charset="-78"/>
              </a:rPr>
              <a:t>باشد</a:t>
            </a:r>
            <a:r>
              <a:rPr lang="fa-IR" sz="2800" dirty="0" smtClean="0">
                <a:cs typeface="B Yagut" panose="00000400000000000000" pitchFamily="2" charset="-78"/>
              </a:rPr>
              <a:t>.</a:t>
            </a:r>
            <a:endParaRPr lang="en-US" sz="2800" dirty="0">
              <a:cs typeface="B Yagut" panose="00000400000000000000" pitchFamily="2" charset="-78"/>
            </a:endParaRPr>
          </a:p>
          <a:p>
            <a:pPr algn="just" rtl="1"/>
            <a:r>
              <a:rPr lang="fa-IR" sz="2800" dirty="0" smtClean="0">
                <a:cs typeface="B Yagut" panose="00000400000000000000" pitchFamily="2" charset="-78"/>
              </a:rPr>
              <a:t>8-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ar-SA" sz="2800" dirty="0">
                <a:cs typeface="B Yagut" panose="00000400000000000000" pitchFamily="2" charset="-78"/>
              </a:rPr>
              <a:t>به نتایج كلیدی مربوط </a:t>
            </a:r>
            <a:r>
              <a:rPr lang="ar-SA" sz="2800" dirty="0" smtClean="0">
                <a:cs typeface="B Yagut" panose="00000400000000000000" pitchFamily="2" charset="-78"/>
              </a:rPr>
              <a:t>باشد</a:t>
            </a:r>
            <a:r>
              <a:rPr lang="fa-IR" sz="2800" dirty="0" smtClean="0">
                <a:cs typeface="B Yagut" panose="00000400000000000000" pitchFamily="2" charset="-78"/>
              </a:rPr>
              <a:t>.</a:t>
            </a:r>
            <a:endParaRPr lang="en-US" sz="2800" dirty="0">
              <a:cs typeface="B Yagut" panose="00000400000000000000" pitchFamily="2" charset="-78"/>
            </a:endParaRPr>
          </a:p>
          <a:p>
            <a:pPr algn="just" rtl="1"/>
            <a:r>
              <a:rPr lang="fa-IR" sz="2800" dirty="0" smtClean="0">
                <a:cs typeface="B Yagut" panose="00000400000000000000" pitchFamily="2" charset="-78"/>
              </a:rPr>
              <a:t>9-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ar-SA" sz="2800" dirty="0">
                <a:cs typeface="B Yagut" panose="00000400000000000000" pitchFamily="2" charset="-78"/>
              </a:rPr>
              <a:t>در سطوح مختلف همسو و هماهنگ </a:t>
            </a:r>
            <a:r>
              <a:rPr lang="ar-SA" sz="2800" dirty="0" smtClean="0">
                <a:cs typeface="B Yagut" panose="00000400000000000000" pitchFamily="2" charset="-78"/>
              </a:rPr>
              <a:t>باشد</a:t>
            </a:r>
            <a:r>
              <a:rPr lang="fa-IR" sz="2800" dirty="0" smtClean="0">
                <a:cs typeface="B Yagut" panose="00000400000000000000" pitchFamily="2" charset="-78"/>
              </a:rPr>
              <a:t>.</a:t>
            </a:r>
            <a:endParaRPr lang="en-US" sz="2800" dirty="0">
              <a:cs typeface="B Yagut" panose="00000400000000000000" pitchFamily="2" charset="-78"/>
            </a:endParaRPr>
          </a:p>
          <a:p>
            <a:pPr algn="just" rtl="1"/>
            <a:r>
              <a:rPr lang="fa-IR" sz="2800" dirty="0" smtClean="0">
                <a:cs typeface="B Yagut" panose="00000400000000000000" pitchFamily="2" charset="-78"/>
              </a:rPr>
              <a:t>10- </a:t>
            </a:r>
            <a:r>
              <a:rPr lang="ar-SA" sz="2800" dirty="0" smtClean="0">
                <a:cs typeface="B Yagut" panose="00000400000000000000" pitchFamily="2" charset="-78"/>
              </a:rPr>
              <a:t>جزو </a:t>
            </a:r>
            <a:r>
              <a:rPr lang="ar-SA" sz="2800" dirty="0">
                <a:cs typeface="B Yagut" panose="00000400000000000000" pitchFamily="2" charset="-78"/>
              </a:rPr>
              <a:t>كارهای روزانه باشد</a:t>
            </a:r>
            <a:r>
              <a:rPr lang="en-US" sz="2800" dirty="0">
                <a:cs typeface="B Yagut" panose="00000400000000000000" pitchFamily="2" charset="-78"/>
              </a:rPr>
              <a:t>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2050" name="Picture 2" descr="C:\Users\User\Desktop\برنامه ریزی عملیاتی و مدیریت ارتقاء کیفیت خدمات در خانه های بهداشت\New folder\سنجش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98374"/>
            <a:ext cx="2157413" cy="2552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0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40473">
        <p14:reveal/>
      </p:transition>
    </mc:Choice>
    <mc:Fallback xmlns="">
      <p:transition spd="slow" advTm="404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pPr algn="r" rtl="1"/>
            <a:r>
              <a:rPr lang="ar-SA" sz="3600" b="1" dirty="0">
                <a:cs typeface="B Yagut" panose="00000400000000000000" pitchFamily="2" charset="-78"/>
              </a:rPr>
              <a:t>انواع سنجش </a:t>
            </a:r>
            <a:r>
              <a:rPr lang="ar-SA" sz="3600" b="1" dirty="0" smtClean="0">
                <a:cs typeface="B Yagut" panose="00000400000000000000" pitchFamily="2" charset="-78"/>
              </a:rPr>
              <a:t>فرایند</a:t>
            </a:r>
            <a:r>
              <a:rPr lang="fa-IR" sz="3600" b="1" dirty="0" smtClean="0">
                <a:cs typeface="B Yagut" panose="00000400000000000000" pitchFamily="2" charset="-78"/>
              </a:rPr>
              <a:t>:</a:t>
            </a:r>
            <a:r>
              <a:rPr lang="en-US" sz="3200" dirty="0">
                <a:cs typeface="B Yagut" panose="00000400000000000000" pitchFamily="2" charset="-78"/>
              </a:rPr>
              <a:t/>
            </a:r>
            <a:br>
              <a:rPr lang="en-US" sz="3200" dirty="0">
                <a:cs typeface="B Yagut" panose="00000400000000000000" pitchFamily="2" charset="-78"/>
              </a:rPr>
            </a:br>
            <a:r>
              <a:rPr lang="ar-SA" sz="2800" dirty="0">
                <a:cs typeface="B Yagut" panose="00000400000000000000" pitchFamily="2" charset="-78"/>
              </a:rPr>
              <a:t>سنجش عملکرد </a:t>
            </a:r>
            <a:r>
              <a:rPr lang="ar-SA" sz="2800" dirty="0" smtClean="0">
                <a:cs typeface="B Yagut" panose="00000400000000000000" pitchFamily="2" charset="-78"/>
              </a:rPr>
              <a:t>فرایندها </a:t>
            </a:r>
            <a:r>
              <a:rPr lang="ar-SA" sz="2800" dirty="0">
                <a:cs typeface="B Yagut" panose="00000400000000000000" pitchFamily="2" charset="-78"/>
              </a:rPr>
              <a:t>می تواند به دو صورت مقطعی و طولی انجام گیرد</a:t>
            </a:r>
            <a:r>
              <a:rPr lang="en-US" sz="2800" dirty="0">
                <a:cs typeface="B Yagut" panose="00000400000000000000" pitchFamily="2" charset="-78"/>
              </a:rPr>
              <a:t>.</a:t>
            </a:r>
            <a:br>
              <a:rPr lang="en-US" sz="2800" dirty="0">
                <a:cs typeface="B Yagut" panose="00000400000000000000" pitchFamily="2" charset="-78"/>
              </a:rPr>
            </a:b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153400" cy="4525963"/>
          </a:xfrm>
        </p:spPr>
        <p:txBody>
          <a:bodyPr>
            <a:normAutofit/>
          </a:bodyPr>
          <a:lstStyle/>
          <a:p>
            <a:pPr algn="r" rtl="1"/>
            <a:r>
              <a:rPr lang="ar-SA" sz="3000" b="1" dirty="0">
                <a:solidFill>
                  <a:srgbClr val="FF0000"/>
                </a:solidFill>
              </a:rPr>
              <a:t>روش مقطعی</a:t>
            </a:r>
            <a:r>
              <a:rPr lang="en-US" sz="3000" b="1" dirty="0">
                <a:solidFill>
                  <a:srgbClr val="FF0000"/>
                </a:solidFill>
              </a:rPr>
              <a:t>:</a:t>
            </a:r>
          </a:p>
          <a:p>
            <a:pPr marL="0" indent="0" algn="just" rtl="1">
              <a:buNone/>
            </a:pPr>
            <a:r>
              <a:rPr lang="ar-SA" sz="2800" dirty="0"/>
              <a:t>در روش مقطعی تعدادی داده در یك زمان خاص جمع اوری می </a:t>
            </a:r>
            <a:r>
              <a:rPr lang="ar-SA" sz="2800" dirty="0" smtClean="0"/>
              <a:t>شود</a:t>
            </a:r>
            <a:r>
              <a:rPr lang="fa-IR" sz="2800" dirty="0" smtClean="0"/>
              <a:t>. </a:t>
            </a:r>
            <a:r>
              <a:rPr lang="ar-SA" sz="2800" dirty="0" smtClean="0"/>
              <a:t>برای </a:t>
            </a:r>
            <a:r>
              <a:rPr lang="ar-SA" sz="2800" dirty="0"/>
              <a:t>مثال در مورد محاسبه مدت </a:t>
            </a:r>
            <a:r>
              <a:rPr lang="fa-IR" sz="2800" dirty="0" smtClean="0"/>
              <a:t>ت</a:t>
            </a:r>
            <a:r>
              <a:rPr lang="ar-SA" sz="2800" dirty="0" smtClean="0"/>
              <a:t>ا</a:t>
            </a:r>
            <a:r>
              <a:rPr lang="fa-IR" sz="2800" dirty="0" smtClean="0"/>
              <a:t>خ</a:t>
            </a:r>
            <a:r>
              <a:rPr lang="ar-SA" sz="2800" dirty="0" smtClean="0"/>
              <a:t>ی</a:t>
            </a:r>
            <a:r>
              <a:rPr lang="fa-IR" sz="2800" dirty="0" smtClean="0"/>
              <a:t>ر</a:t>
            </a:r>
            <a:r>
              <a:rPr lang="ar-SA" sz="2800" dirty="0" smtClean="0"/>
              <a:t> </a:t>
            </a:r>
            <a:r>
              <a:rPr lang="ar-SA" sz="2800" dirty="0"/>
              <a:t>در </a:t>
            </a:r>
            <a:r>
              <a:rPr lang="ar-SA" sz="2800" dirty="0" smtClean="0"/>
              <a:t>مراقبت</a:t>
            </a:r>
            <a:r>
              <a:rPr lang="fa-IR" sz="2800" dirty="0" smtClean="0"/>
              <a:t> </a:t>
            </a:r>
            <a:r>
              <a:rPr lang="ar-SA" sz="2800" dirty="0" smtClean="0"/>
              <a:t>كودكان </a:t>
            </a:r>
            <a:r>
              <a:rPr lang="ar-SA" sz="2800" dirty="0"/>
              <a:t>زیر یکسال </a:t>
            </a:r>
            <a:r>
              <a:rPr lang="ar-SA" sz="2800" b="1" u="sng" dirty="0"/>
              <a:t>تاریخ مورد انتظار مراقبت </a:t>
            </a:r>
            <a:r>
              <a:rPr lang="ar-SA" sz="2800" dirty="0"/>
              <a:t>و </a:t>
            </a:r>
            <a:r>
              <a:rPr lang="ar-SA" sz="2800" b="1" u="sng" dirty="0"/>
              <a:t>تاریخ انجام مراقبت </a:t>
            </a:r>
            <a:r>
              <a:rPr lang="ar-SA" sz="2800" dirty="0"/>
              <a:t>در</a:t>
            </a:r>
            <a:r>
              <a:rPr lang="en-US" sz="2800" dirty="0"/>
              <a:t> </a:t>
            </a:r>
            <a:r>
              <a:rPr lang="fa-IR" sz="2800" dirty="0"/>
              <a:t>25</a:t>
            </a:r>
            <a:r>
              <a:rPr lang="en-US" sz="2800" dirty="0"/>
              <a:t> </a:t>
            </a:r>
            <a:r>
              <a:rPr lang="ar-SA" sz="2800" dirty="0"/>
              <a:t>كودک در یك زمان خاص ثبت </a:t>
            </a:r>
            <a:r>
              <a:rPr lang="ar-SA" sz="2800" dirty="0" smtClean="0"/>
              <a:t>می گردد</a:t>
            </a:r>
            <a:r>
              <a:rPr lang="en-US" sz="2800" dirty="0"/>
              <a:t>. </a:t>
            </a:r>
            <a:r>
              <a:rPr lang="fa-IR" sz="2800" dirty="0" smtClean="0"/>
              <a:t> </a:t>
            </a:r>
            <a:r>
              <a:rPr lang="ar-SA" sz="2800" dirty="0" smtClean="0"/>
              <a:t>در</a:t>
            </a:r>
            <a:r>
              <a:rPr lang="fa-IR" sz="2800" dirty="0" smtClean="0"/>
              <a:t> </a:t>
            </a:r>
            <a:r>
              <a:rPr lang="ar-SA" sz="2800" dirty="0" smtClean="0"/>
              <a:t>این </a:t>
            </a:r>
            <a:r>
              <a:rPr lang="ar-SA" sz="2800" dirty="0"/>
              <a:t>بررسی ها برای تحلیل عملکرد </a:t>
            </a:r>
            <a:r>
              <a:rPr lang="ar-SA" sz="2800" dirty="0" smtClean="0"/>
              <a:t>فرایند </a:t>
            </a:r>
            <a:r>
              <a:rPr lang="ar-SA" sz="2800" dirty="0"/>
              <a:t>می توان از نمودارهای هیستوگرام </a:t>
            </a:r>
            <a:r>
              <a:rPr lang="ar-SA" sz="2800" dirty="0" smtClean="0"/>
              <a:t>استفاده نمود </a:t>
            </a:r>
            <a:r>
              <a:rPr lang="fa-IR" sz="2800" dirty="0"/>
              <a:t>كه علاوه بر </a:t>
            </a:r>
            <a:r>
              <a:rPr lang="fa-IR" sz="2800" dirty="0" smtClean="0"/>
              <a:t>مقدار مركزی، </a:t>
            </a:r>
            <a:r>
              <a:rPr lang="fa-IR" sz="2800" dirty="0"/>
              <a:t>پراكندگی داده ها را نیز نشان می دهند</a:t>
            </a:r>
            <a:r>
              <a:rPr lang="fa-IR" sz="2800" dirty="0" smtClean="0"/>
              <a:t>. </a:t>
            </a:r>
            <a:r>
              <a:rPr lang="ar-SA" sz="2800" dirty="0" smtClean="0"/>
              <a:t>بهتر است </a:t>
            </a:r>
            <a:r>
              <a:rPr lang="ar-SA" sz="2800" dirty="0"/>
              <a:t>از نمودارهای ستونی و دایره ای استفاده نگردد كه فقط </a:t>
            </a:r>
            <a:r>
              <a:rPr lang="ar-SA" sz="2800" dirty="0" smtClean="0"/>
              <a:t>نسبت</a:t>
            </a:r>
            <a:r>
              <a:rPr lang="fa-IR" sz="2800" dirty="0" smtClean="0"/>
              <a:t> </a:t>
            </a:r>
            <a:r>
              <a:rPr lang="ar-SA" sz="2800" dirty="0" smtClean="0"/>
              <a:t>را </a:t>
            </a:r>
            <a:r>
              <a:rPr lang="ar-SA" sz="2800" dirty="0"/>
              <a:t>نشان </a:t>
            </a:r>
            <a:r>
              <a:rPr lang="ar-SA" sz="2800" dirty="0" smtClean="0"/>
              <a:t>می دهد</a:t>
            </a:r>
            <a:r>
              <a:rPr lang="fa-IR" sz="2800" dirty="0" smtClean="0"/>
              <a:t>.</a:t>
            </a:r>
            <a:endParaRPr lang="en-US" sz="2800" dirty="0"/>
          </a:p>
          <a:p>
            <a:pPr algn="r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4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51575">
        <p14:reveal/>
      </p:transition>
    </mc:Choice>
    <mc:Fallback xmlns="">
      <p:transition spd="slow" advTm="515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153400" cy="5334000"/>
          </a:xfrm>
        </p:spPr>
        <p:txBody>
          <a:bodyPr>
            <a:normAutofit fontScale="25000" lnSpcReduction="20000"/>
          </a:bodyPr>
          <a:lstStyle/>
          <a:p>
            <a:pPr algn="r" rtl="1"/>
            <a:r>
              <a:rPr lang="ar-SA" sz="12000" b="1" dirty="0">
                <a:solidFill>
                  <a:srgbClr val="FF0000"/>
                </a:solidFill>
              </a:rPr>
              <a:t>روش طولی</a:t>
            </a:r>
            <a:r>
              <a:rPr lang="en-US" sz="12000" b="1" dirty="0">
                <a:solidFill>
                  <a:srgbClr val="FF0000"/>
                </a:solidFill>
              </a:rPr>
              <a:t>:</a:t>
            </a:r>
          </a:p>
          <a:p>
            <a:pPr marL="0" indent="0" algn="just" rtl="1">
              <a:lnSpc>
                <a:spcPct val="170000"/>
              </a:lnSpc>
              <a:buNone/>
            </a:pPr>
            <a:r>
              <a:rPr lang="ar-SA" sz="11200" dirty="0">
                <a:cs typeface="B Yagut" panose="00000400000000000000" pitchFamily="2" charset="-78"/>
              </a:rPr>
              <a:t>در روش طولی داده ها در طول زمان و در فواصل </a:t>
            </a:r>
            <a:r>
              <a:rPr lang="ar-SA" sz="11200" dirty="0" smtClean="0">
                <a:cs typeface="B Yagut" panose="00000400000000000000" pitchFamily="2" charset="-78"/>
              </a:rPr>
              <a:t>زمانی</a:t>
            </a:r>
            <a:r>
              <a:rPr lang="fa-IR" sz="11200" dirty="0" smtClean="0">
                <a:cs typeface="B Yagut" panose="00000400000000000000" pitchFamily="2" charset="-78"/>
              </a:rPr>
              <a:t> </a:t>
            </a:r>
            <a:r>
              <a:rPr lang="fa-IR" sz="11200" dirty="0">
                <a:cs typeface="B Yagut" panose="00000400000000000000" pitchFamily="2" charset="-78"/>
              </a:rPr>
              <a:t>مشخصی </a:t>
            </a:r>
            <a:r>
              <a:rPr lang="fa-IR" sz="11200" dirty="0" smtClean="0">
                <a:cs typeface="B Yagut" panose="00000400000000000000" pitchFamily="2" charset="-78"/>
              </a:rPr>
              <a:t>(هر </a:t>
            </a:r>
            <a:r>
              <a:rPr lang="fa-IR" sz="11200" dirty="0">
                <a:cs typeface="B Yagut" panose="00000400000000000000" pitchFamily="2" charset="-78"/>
              </a:rPr>
              <a:t>ساعت و هر شیفت و </a:t>
            </a:r>
            <a:r>
              <a:rPr lang="fa-IR" sz="11200" dirty="0" smtClean="0">
                <a:cs typeface="B Yagut" panose="00000400000000000000" pitchFamily="2" charset="-78"/>
              </a:rPr>
              <a:t>هر </a:t>
            </a:r>
            <a:r>
              <a:rPr lang="fa-IR" sz="11200" dirty="0">
                <a:cs typeface="B Yagut" panose="00000400000000000000" pitchFamily="2" charset="-78"/>
              </a:rPr>
              <a:t>روز و </a:t>
            </a:r>
            <a:r>
              <a:rPr lang="fa-IR" sz="11200" dirty="0" smtClean="0">
                <a:cs typeface="B Yagut" panose="00000400000000000000" pitchFamily="2" charset="-78"/>
              </a:rPr>
              <a:t>...)</a:t>
            </a:r>
            <a:r>
              <a:rPr lang="ar-SA" sz="11200" dirty="0" smtClean="0">
                <a:cs typeface="B Yagut" panose="00000400000000000000" pitchFamily="2" charset="-78"/>
              </a:rPr>
              <a:t> </a:t>
            </a:r>
            <a:r>
              <a:rPr lang="ar-SA" sz="11200" dirty="0">
                <a:cs typeface="B Yagut" panose="00000400000000000000" pitchFamily="2" charset="-78"/>
              </a:rPr>
              <a:t>جمع آوری </a:t>
            </a:r>
            <a:r>
              <a:rPr lang="ar-SA" sz="11200" dirty="0" smtClean="0">
                <a:cs typeface="B Yagut" panose="00000400000000000000" pitchFamily="2" charset="-78"/>
              </a:rPr>
              <a:t>می</a:t>
            </a:r>
            <a:r>
              <a:rPr lang="fa-IR" sz="11200" dirty="0" smtClean="0">
                <a:cs typeface="B Yagut" panose="00000400000000000000" pitchFamily="2" charset="-78"/>
              </a:rPr>
              <a:t> </a:t>
            </a:r>
            <a:r>
              <a:rPr lang="ar-SA" sz="11200" dirty="0" smtClean="0">
                <a:cs typeface="B Yagut" panose="00000400000000000000" pitchFamily="2" charset="-78"/>
              </a:rPr>
              <a:t>شوند</a:t>
            </a:r>
            <a:r>
              <a:rPr lang="fa-IR" sz="11200" dirty="0" smtClean="0">
                <a:cs typeface="B Yagut" panose="00000400000000000000" pitchFamily="2" charset="-78"/>
              </a:rPr>
              <a:t>. </a:t>
            </a:r>
            <a:r>
              <a:rPr lang="ar-SA" sz="11200" dirty="0" smtClean="0">
                <a:cs typeface="B Yagut" panose="00000400000000000000" pitchFamily="2" charset="-78"/>
              </a:rPr>
              <a:t>برای </a:t>
            </a:r>
            <a:r>
              <a:rPr lang="ar-SA" sz="11200" dirty="0">
                <a:cs typeface="B Yagut" panose="00000400000000000000" pitchFamily="2" charset="-78"/>
              </a:rPr>
              <a:t>مثال در مورد محاسبه مدت تاخیر در مراقبت كودكان زیر یکسال و تاریخ مورد انتظار مراقبت و </a:t>
            </a:r>
            <a:r>
              <a:rPr lang="ar-SA" sz="11200" dirty="0" smtClean="0">
                <a:cs typeface="B Yagut" panose="00000400000000000000" pitchFamily="2" charset="-78"/>
              </a:rPr>
              <a:t>تاریخ انجام</a:t>
            </a:r>
            <a:r>
              <a:rPr lang="fa-IR" sz="11200" dirty="0" smtClean="0">
                <a:cs typeface="B Yagut" panose="00000400000000000000" pitchFamily="2" charset="-78"/>
              </a:rPr>
              <a:t> </a:t>
            </a:r>
            <a:r>
              <a:rPr lang="ar-SA" sz="11200" dirty="0" smtClean="0">
                <a:cs typeface="B Yagut" panose="00000400000000000000" pitchFamily="2" charset="-78"/>
              </a:rPr>
              <a:t>مراقبت </a:t>
            </a:r>
            <a:r>
              <a:rPr lang="ar-SA" sz="11200" dirty="0">
                <a:cs typeface="B Yagut" panose="00000400000000000000" pitchFamily="2" charset="-78"/>
              </a:rPr>
              <a:t>در</a:t>
            </a:r>
            <a:r>
              <a:rPr lang="en-US" sz="11200" dirty="0">
                <a:cs typeface="B Yagut" panose="00000400000000000000" pitchFamily="2" charset="-78"/>
              </a:rPr>
              <a:t> 25 </a:t>
            </a:r>
            <a:r>
              <a:rPr lang="fa-IR" sz="11200" dirty="0" smtClean="0">
                <a:cs typeface="B Yagut" panose="00000400000000000000" pitchFamily="2" charset="-78"/>
              </a:rPr>
              <a:t> </a:t>
            </a:r>
            <a:r>
              <a:rPr lang="ar-SA" sz="11200" dirty="0" smtClean="0">
                <a:cs typeface="B Yagut" panose="00000400000000000000" pitchFamily="2" charset="-78"/>
              </a:rPr>
              <a:t>كودک </a:t>
            </a:r>
            <a:r>
              <a:rPr lang="ar-SA" sz="11200" dirty="0">
                <a:cs typeface="B Yagut" panose="00000400000000000000" pitchFamily="2" charset="-78"/>
              </a:rPr>
              <a:t>در مدت</a:t>
            </a:r>
            <a:r>
              <a:rPr lang="en-US" sz="11200" dirty="0">
                <a:cs typeface="B Yagut" panose="00000400000000000000" pitchFamily="2" charset="-78"/>
              </a:rPr>
              <a:t> </a:t>
            </a:r>
            <a:r>
              <a:rPr lang="ar-SA" sz="11200" dirty="0" smtClean="0">
                <a:cs typeface="B Yagut" panose="00000400000000000000" pitchFamily="2" charset="-78"/>
              </a:rPr>
              <a:t>فاصله </a:t>
            </a:r>
            <a:r>
              <a:rPr lang="ar-SA" sz="11200" dirty="0">
                <a:cs typeface="B Yagut" panose="00000400000000000000" pitchFamily="2" charset="-78"/>
              </a:rPr>
              <a:t>زمانی مشخص </a:t>
            </a:r>
            <a:r>
              <a:rPr lang="ar-SA" sz="11200" dirty="0" smtClean="0">
                <a:cs typeface="B Yagut" panose="00000400000000000000" pitchFamily="2" charset="-78"/>
              </a:rPr>
              <a:t>ثبت </a:t>
            </a:r>
            <a:r>
              <a:rPr lang="ar-SA" sz="11200" dirty="0">
                <a:cs typeface="B Yagut" panose="00000400000000000000" pitchFamily="2" charset="-78"/>
              </a:rPr>
              <a:t>می </a:t>
            </a:r>
            <a:r>
              <a:rPr lang="ar-SA" sz="11200" dirty="0" smtClean="0">
                <a:cs typeface="B Yagut" panose="00000400000000000000" pitchFamily="2" charset="-78"/>
              </a:rPr>
              <a:t>گردد</a:t>
            </a:r>
            <a:r>
              <a:rPr lang="fa-IR" sz="11200" dirty="0" smtClean="0">
                <a:cs typeface="B Yagut" panose="00000400000000000000" pitchFamily="2" charset="-78"/>
              </a:rPr>
              <a:t>.</a:t>
            </a:r>
            <a:r>
              <a:rPr lang="en-US" sz="11200" dirty="0" smtClean="0">
                <a:cs typeface="B Yagut" panose="00000400000000000000" pitchFamily="2" charset="-78"/>
              </a:rPr>
              <a:t> </a:t>
            </a:r>
            <a:endParaRPr lang="en-US" sz="11200" dirty="0">
              <a:cs typeface="B Yagut" panose="00000400000000000000" pitchFamily="2" charset="-78"/>
            </a:endParaRPr>
          </a:p>
        </p:txBody>
      </p:sp>
      <p:pic>
        <p:nvPicPr>
          <p:cNvPr id="3074" name="Picture 2" descr="C:\Users\User\Desktop\برنامه ریزی عملیاتی و مدیریت ارتقاء کیفیت خدمات در خانه های بهداشت\New folder\طولي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9" t="40046" r="17587"/>
          <a:stretch/>
        </p:blipFill>
        <p:spPr bwMode="auto">
          <a:xfrm>
            <a:off x="381000" y="4898570"/>
            <a:ext cx="3962400" cy="16546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0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527">
        <p14:reveal/>
      </p:transition>
    </mc:Choice>
    <mc:Fallback xmlns="">
      <p:transition spd="slow" advTm="15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642938"/>
            <a:ext cx="7543800" cy="3657600"/>
          </a:xfrm>
        </p:spPr>
        <p:txBody>
          <a:bodyPr>
            <a:normAutofit fontScale="32500" lnSpcReduction="20000"/>
          </a:bodyPr>
          <a:lstStyle/>
          <a:p>
            <a:pPr marL="0" indent="0" algn="just" rtl="1">
              <a:lnSpc>
                <a:spcPct val="170000"/>
              </a:lnSpc>
              <a:buNone/>
            </a:pPr>
            <a:r>
              <a:rPr lang="ar-SA" sz="11200" dirty="0" smtClean="0">
                <a:cs typeface="B Yagut" panose="00000400000000000000" pitchFamily="2" charset="-78"/>
              </a:rPr>
              <a:t>توجه به عملکرد فرایندها در كیفیت خدمت </a:t>
            </a:r>
            <a:r>
              <a:rPr lang="fa-IR" sz="11200" dirty="0" smtClean="0">
                <a:cs typeface="B Yagut" panose="00000400000000000000" pitchFamily="2" charset="-78"/>
              </a:rPr>
              <a:t>ا</a:t>
            </a:r>
            <a:r>
              <a:rPr lang="ar-SA" sz="11200" dirty="0" smtClean="0">
                <a:cs typeface="B Yagut" panose="00000400000000000000" pitchFamily="2" charset="-78"/>
              </a:rPr>
              <a:t>رائه شده و رضایت مشتریها در ارتقای فرایندها بسیار كمك كننده بوده و این اهمیت مطالعات طولی را در سنجش فرایندها می رساند</a:t>
            </a:r>
            <a:r>
              <a:rPr lang="fa-IR" sz="11200" dirty="0" smtClean="0">
                <a:cs typeface="B Yagut" panose="00000400000000000000" pitchFamily="2" charset="-78"/>
              </a:rPr>
              <a:t>.</a:t>
            </a:r>
            <a:r>
              <a:rPr lang="ar-SA" sz="11200" dirty="0" smtClean="0">
                <a:cs typeface="B Yagut" panose="00000400000000000000" pitchFamily="2" charset="-78"/>
              </a:rPr>
              <a:t> </a:t>
            </a:r>
            <a:endParaRPr lang="en-US" sz="11200" dirty="0">
              <a:cs typeface="B Yagut" panose="00000400000000000000" pitchFamily="2" charset="-78"/>
            </a:endParaRPr>
          </a:p>
        </p:txBody>
      </p:sp>
      <p:pic>
        <p:nvPicPr>
          <p:cNvPr id="4098" name="Picture 2" descr="C:\Users\User\Desktop\برنامه ریزی عملیاتی و مدیریت ارتقاء کیفیت خدمات در خانه های بهداشت\New folder\رضايت مشتري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52925"/>
            <a:ext cx="51054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81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47024">
        <p14:reveal/>
      </p:transition>
    </mc:Choice>
    <mc:Fallback xmlns="">
      <p:transition spd="slow" advTm="470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مشخصات سند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4800" y="1494857"/>
            <a:ext cx="46482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sz="2600" dirty="0">
              <a:cs typeface="B Yagut" panose="00000400000000000000" pitchFamily="2" charset="-78"/>
            </a:endParaRPr>
          </a:p>
          <a:p>
            <a:pPr marL="0" indent="0" algn="just">
              <a:buNone/>
            </a:pPr>
            <a:r>
              <a:rPr lang="fa-IR" sz="2600" dirty="0" smtClean="0">
                <a:cs typeface="B Yagut" panose="00000400000000000000" pitchFamily="2" charset="-78"/>
              </a:rPr>
              <a:t>نام و نام خانوادگی مدرس: حمیرا امینی</a:t>
            </a:r>
          </a:p>
          <a:p>
            <a:pPr marL="0" indent="0" algn="just" rtl="1">
              <a:buNone/>
            </a:pPr>
            <a:r>
              <a:rPr lang="fa-IR" sz="2600" dirty="0" smtClean="0">
                <a:cs typeface="B Yagut" panose="00000400000000000000" pitchFamily="2" charset="-78"/>
              </a:rPr>
              <a:t>مدرک تحصیلی: کارشناس ارشد آموزش جامعه نگر در نظام سلامت</a:t>
            </a:r>
          </a:p>
          <a:p>
            <a:pPr marL="0" indent="0" algn="just" rtl="1">
              <a:buNone/>
            </a:pPr>
            <a:r>
              <a:rPr lang="fa-IR" sz="2600" dirty="0" smtClean="0">
                <a:cs typeface="B Yagut" panose="00000400000000000000" pitchFamily="2" charset="-78"/>
              </a:rPr>
              <a:t>موقعیت اشتغال سازمانی مدرس: مرکز اموزش بهورزی شهرستان نکا</a:t>
            </a:r>
          </a:p>
          <a:p>
            <a:pPr marL="0" indent="0" algn="just" rtl="1">
              <a:buNone/>
            </a:pPr>
            <a:r>
              <a:rPr lang="fa-IR" sz="2600" dirty="0" smtClean="0">
                <a:cs typeface="B Yagut" panose="00000400000000000000" pitchFamily="2" charset="-78"/>
              </a:rPr>
              <a:t>دانشگاه علوم</a:t>
            </a:r>
            <a:r>
              <a:rPr lang="en-US" sz="2600" dirty="0" smtClean="0">
                <a:cs typeface="B Yagut" panose="00000400000000000000" pitchFamily="2" charset="-78"/>
              </a:rPr>
              <a:t> </a:t>
            </a:r>
            <a:r>
              <a:rPr lang="fa-IR" sz="2600" dirty="0" smtClean="0">
                <a:cs typeface="B Yagut" panose="00000400000000000000" pitchFamily="2" charset="-78"/>
              </a:rPr>
              <a:t>پزشکی و خدمات بهداشتی درمانی مازندران</a:t>
            </a:r>
            <a:endParaRPr lang="en-US" sz="2600" dirty="0">
              <a:cs typeface="B Yagut" panose="00000400000000000000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29200" y="1828800"/>
            <a:ext cx="3962400" cy="452596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حیطه </a:t>
            </a:r>
            <a:r>
              <a:rPr lang="fa-IR" dirty="0">
                <a:cs typeface="B Yagut" panose="00000400000000000000" pitchFamily="2" charset="-78"/>
              </a:rPr>
              <a:t>درس: </a:t>
            </a:r>
            <a:r>
              <a:rPr lang="ar-SA" dirty="0">
                <a:cs typeface="B Yagut" panose="00000400000000000000" pitchFamily="2" charset="-78"/>
              </a:rPr>
              <a:t>برنامه ریزی عملیاتی و مدیریت ارتقاء کیفیت خدمات در خانه های </a:t>
            </a:r>
            <a:r>
              <a:rPr lang="ar-SA" dirty="0" smtClean="0">
                <a:cs typeface="B Yagut" panose="00000400000000000000" pitchFamily="2" charset="-78"/>
              </a:rPr>
              <a:t>بهداشت</a:t>
            </a:r>
            <a:r>
              <a:rPr lang="en-US" dirty="0" smtClean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تاریخ آخرین بازنگری :</a:t>
            </a:r>
            <a:endParaRPr lang="en-US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mtClean="0">
                <a:cs typeface="B Yagut" panose="00000400000000000000" pitchFamily="2" charset="-78"/>
              </a:rPr>
              <a:t> 16 </a:t>
            </a:r>
            <a:r>
              <a:rPr lang="fa-IR" dirty="0" smtClean="0">
                <a:cs typeface="B Yagut" panose="00000400000000000000" pitchFamily="2" charset="-78"/>
              </a:rPr>
              <a:t>تیر 1399</a:t>
            </a:r>
          </a:p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نوبت تهیه :2</a:t>
            </a:r>
          </a:p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نام فایل </a:t>
            </a:r>
            <a:r>
              <a:rPr lang="en-US" dirty="0" smtClean="0">
                <a:cs typeface="B Yagut" panose="00000400000000000000" pitchFamily="2" charset="-78"/>
              </a:rPr>
              <a:t>:</a:t>
            </a:r>
          </a:p>
          <a:p>
            <a:pPr marL="0" indent="0" rtl="1">
              <a:buNone/>
            </a:pPr>
            <a:r>
              <a:rPr lang="en-US" dirty="0" smtClean="0">
                <a:cs typeface="B Yagut" panose="00000400000000000000" pitchFamily="2" charset="-78"/>
              </a:rPr>
              <a:t>BA-</a:t>
            </a:r>
            <a:r>
              <a:rPr lang="en-US" dirty="0" err="1" smtClean="0">
                <a:cs typeface="B Yagut" panose="00000400000000000000" pitchFamily="2" charset="-78"/>
              </a:rPr>
              <a:t>Ertegha</a:t>
            </a:r>
            <a:r>
              <a:rPr lang="en-US" dirty="0" smtClean="0">
                <a:cs typeface="B Yagut" panose="00000400000000000000" pitchFamily="2" charset="-78"/>
              </a:rPr>
              <a:t>- </a:t>
            </a:r>
            <a:r>
              <a:rPr lang="en-US" dirty="0" err="1" smtClean="0">
                <a:cs typeface="B Yagut" panose="00000400000000000000" pitchFamily="2" charset="-78"/>
              </a:rPr>
              <a:t>estandardha-edi</a:t>
            </a:r>
            <a:r>
              <a:rPr lang="en-US" dirty="0" smtClean="0">
                <a:cs typeface="B Yagut" panose="00000400000000000000" pitchFamily="2" charset="-78"/>
              </a:rPr>
              <a:t> 2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1026" name="Picture 2" descr="G:\عکس پرسنل\amin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1185863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8881">
        <p14:reveal/>
      </p:transition>
    </mc:Choice>
    <mc:Fallback xmlns="">
      <p:transition spd="slow" advTm="188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752600"/>
            <a:ext cx="7848600" cy="2667000"/>
          </a:xfrm>
        </p:spPr>
        <p:txBody>
          <a:bodyPr>
            <a:noAutofit/>
          </a:bodyPr>
          <a:lstStyle/>
          <a:p>
            <a:pPr algn="r" rtl="1"/>
            <a:r>
              <a:rPr lang="ar-SA" sz="2800" dirty="0" smtClean="0">
                <a:cs typeface="B Yagut" panose="00000400000000000000" pitchFamily="2" charset="-78"/>
              </a:rPr>
              <a:t>سنجش فرایندها باید هم در رابطه ب</a:t>
            </a:r>
            <a:r>
              <a:rPr lang="fa-IR" sz="2800" dirty="0" smtClean="0">
                <a:cs typeface="B Yagut" panose="00000400000000000000" pitchFamily="2" charset="-78"/>
              </a:rPr>
              <a:t>ا</a:t>
            </a:r>
            <a:r>
              <a:rPr lang="ar-SA" sz="2800" dirty="0" smtClean="0">
                <a:cs typeface="B Yagut" panose="00000400000000000000" pitchFamily="2" charset="-78"/>
              </a:rPr>
              <a:t> مشتری و هم در مورد عملکرد فرایندها صورت پذیرد</a:t>
            </a:r>
            <a:r>
              <a:rPr lang="en-US" sz="2800" dirty="0" smtClean="0">
                <a:cs typeface="B Yagut" panose="00000400000000000000" pitchFamily="2" charset="-78"/>
              </a:rPr>
              <a:t>.</a:t>
            </a:r>
            <a:r>
              <a:rPr lang="en-US" sz="2400" dirty="0" smtClean="0">
                <a:cs typeface="B Yagut" panose="00000400000000000000" pitchFamily="2" charset="-78"/>
              </a:rPr>
              <a:t/>
            </a:r>
            <a:br>
              <a:rPr lang="en-US" sz="2400" dirty="0" smtClean="0">
                <a:cs typeface="B Yagut" panose="00000400000000000000" pitchFamily="2" charset="-78"/>
              </a:rPr>
            </a:br>
            <a:r>
              <a:rPr lang="en-US" sz="2400" dirty="0" smtClean="0">
                <a:cs typeface="B Yagut" panose="00000400000000000000" pitchFamily="2" charset="-78"/>
              </a:rPr>
              <a:t/>
            </a:r>
            <a:br>
              <a:rPr lang="en-US" sz="2400" dirty="0" smtClean="0">
                <a:cs typeface="B Yagut" panose="00000400000000000000" pitchFamily="2" charset="-78"/>
              </a:rPr>
            </a:br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609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b="1" dirty="0">
                <a:solidFill>
                  <a:srgbClr val="FF0000"/>
                </a:solidFill>
                <a:cs typeface="B Yagut" panose="00000400000000000000" pitchFamily="2" charset="-78"/>
              </a:rPr>
              <a:t>سنجش مبتنی بر مشتری و </a:t>
            </a:r>
            <a:r>
              <a:rPr lang="ar-SA" sz="36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فرایند</a:t>
            </a:r>
            <a:endParaRPr lang="en-US" sz="3600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pic>
        <p:nvPicPr>
          <p:cNvPr id="5123" name="Picture 3" descr="C:\Users\User\Desktop\برنامه ریزی عملیاتی و مدیریت ارتقاء کیفیت خدمات در خانه های بهداشت\New folder\سنجش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0"/>
            <a:ext cx="563879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8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3677">
        <p14:reveal/>
      </p:transition>
    </mc:Choice>
    <mc:Fallback xmlns="">
      <p:transition spd="slow" advTm="236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752600"/>
            <a:ext cx="7848600" cy="2667000"/>
          </a:xfrm>
        </p:spPr>
        <p:txBody>
          <a:bodyPr>
            <a:noAutofit/>
          </a:bodyPr>
          <a:lstStyle/>
          <a:p>
            <a:pPr algn="r" rtl="1"/>
            <a:r>
              <a:rPr lang="en-US" sz="2400" dirty="0" smtClean="0">
                <a:cs typeface="B Yagut" panose="00000400000000000000" pitchFamily="2" charset="-78"/>
              </a:rPr>
              <a:t/>
            </a:r>
            <a:br>
              <a:rPr lang="en-US" sz="2400" dirty="0" smtClean="0">
                <a:cs typeface="B Yagut" panose="00000400000000000000" pitchFamily="2" charset="-78"/>
              </a:rPr>
            </a:br>
            <a:r>
              <a:rPr lang="en-US" sz="2400" dirty="0" smtClean="0">
                <a:cs typeface="B Yagut" panose="00000400000000000000" pitchFamily="2" charset="-78"/>
              </a:rPr>
              <a:t/>
            </a:r>
            <a:br>
              <a:rPr lang="en-US" sz="2400" dirty="0" smtClean="0">
                <a:cs typeface="B Yagut" panose="00000400000000000000" pitchFamily="2" charset="-78"/>
              </a:rPr>
            </a:br>
            <a:endParaRPr lang="en-US" sz="2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1158" y="34338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SA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سنجش مبتنی بر مشتری</a:t>
            </a:r>
            <a:r>
              <a:rPr lang="en-US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:</a:t>
            </a:r>
            <a:endParaRPr lang="fa-IR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0" y="1402794"/>
            <a:ext cx="7924800" cy="4525963"/>
          </a:xfrm>
        </p:spPr>
        <p:txBody>
          <a:bodyPr>
            <a:normAutofit lnSpcReduction="10000"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سنجش مشتری درست بودن كارها و پاسخ به نیازها و انتظارات مشتریها را نشان </a:t>
            </a:r>
            <a:r>
              <a:rPr lang="fa-IR" dirty="0" smtClean="0">
                <a:cs typeface="B Yagut" panose="00000400000000000000" pitchFamily="2" charset="-78"/>
              </a:rPr>
              <a:t>می دهد</a:t>
            </a:r>
            <a:r>
              <a:rPr lang="fa-IR" dirty="0">
                <a:cs typeface="B Yagut" panose="00000400000000000000" pitchFamily="2" charset="-78"/>
              </a:rPr>
              <a:t>.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سنجش </a:t>
            </a:r>
            <a:r>
              <a:rPr lang="fa-IR" dirty="0" smtClean="0">
                <a:cs typeface="B Yagut" panose="00000400000000000000" pitchFamily="2" charset="-78"/>
              </a:rPr>
              <a:t>های </a:t>
            </a:r>
            <a:r>
              <a:rPr lang="en-US" dirty="0">
                <a:cs typeface="B Yagut" panose="00000400000000000000" pitchFamily="2" charset="-78"/>
              </a:rPr>
              <a:t>knowledge, attitude, </a:t>
            </a:r>
            <a:r>
              <a:rPr lang="en-US" dirty="0" smtClean="0">
                <a:cs typeface="B Yagut" panose="00000400000000000000" pitchFamily="2" charset="-78"/>
              </a:rPr>
              <a:t>practice) KAP</a:t>
            </a: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)</a:t>
            </a:r>
            <a:endParaRPr lang="fa-IR" dirty="0" smtClean="0">
              <a:cs typeface="B Yagut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به تنهایی در </a:t>
            </a:r>
            <a:r>
              <a:rPr lang="fa-IR" dirty="0">
                <a:cs typeface="B Yagut" panose="00000400000000000000" pitchFamily="2" charset="-78"/>
              </a:rPr>
              <a:t>فرهنگ مشتری </a:t>
            </a:r>
            <a:r>
              <a:rPr lang="fa-IR" dirty="0" smtClean="0">
                <a:cs typeface="B Yagut" panose="00000400000000000000" pitchFamily="2" charset="-78"/>
              </a:rPr>
              <a:t>محوری كافی نبوده </a:t>
            </a:r>
            <a:r>
              <a:rPr lang="fa-IR" dirty="0">
                <a:cs typeface="B Yagut" panose="00000400000000000000" pitchFamily="2" charset="-78"/>
              </a:rPr>
              <a:t>و در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رابطه با هر فرآیند در مشتری </a:t>
            </a:r>
            <a:r>
              <a:rPr lang="fa-IR" dirty="0" smtClean="0">
                <a:cs typeface="B Yagut" panose="00000400000000000000" pitchFamily="2" charset="-78"/>
              </a:rPr>
              <a:t>سنجش های دیگری نیز باید انجام گیرد.</a:t>
            </a: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9" name="Picture 2" descr="C:\Users\User\Desktop\برنامه ریزی عملیاتی و مدیریت ارتقاء کیفیت خدمات در خانه های بهداشت\New folder\رضايت مشتري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1"/>
          <a:stretch/>
        </p:blipFill>
        <p:spPr bwMode="auto">
          <a:xfrm>
            <a:off x="304799" y="5334000"/>
            <a:ext cx="1709419" cy="14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9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8459">
        <p14:reveal/>
      </p:transition>
    </mc:Choice>
    <mc:Fallback xmlns="">
      <p:transition spd="slow" advTm="384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752600"/>
            <a:ext cx="7848600" cy="2667000"/>
          </a:xfrm>
        </p:spPr>
        <p:txBody>
          <a:bodyPr>
            <a:noAutofit/>
          </a:bodyPr>
          <a:lstStyle/>
          <a:p>
            <a:pPr algn="r" rtl="1"/>
            <a:r>
              <a:rPr lang="en-US" sz="2400" dirty="0" smtClean="0">
                <a:cs typeface="B Yagut" panose="00000400000000000000" pitchFamily="2" charset="-78"/>
              </a:rPr>
              <a:t/>
            </a:r>
            <a:br>
              <a:rPr lang="en-US" sz="2400" dirty="0" smtClean="0">
                <a:cs typeface="B Yagut" panose="00000400000000000000" pitchFamily="2" charset="-78"/>
              </a:rPr>
            </a:br>
            <a:r>
              <a:rPr lang="en-US" sz="2400" dirty="0" smtClean="0">
                <a:cs typeface="B Yagut" panose="00000400000000000000" pitchFamily="2" charset="-78"/>
              </a:rPr>
              <a:t/>
            </a:r>
            <a:br>
              <a:rPr lang="en-US" sz="2400" dirty="0" smtClean="0">
                <a:cs typeface="B Yagut" panose="00000400000000000000" pitchFamily="2" charset="-78"/>
              </a:rPr>
            </a:b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381000" y="457200"/>
            <a:ext cx="8382000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800" b="1" dirty="0">
                <a:solidFill>
                  <a:srgbClr val="FF0000"/>
                </a:solidFill>
                <a:cs typeface="B Yagut" panose="00000400000000000000" pitchFamily="2" charset="-78"/>
              </a:rPr>
              <a:t>در</a:t>
            </a:r>
            <a:r>
              <a:rPr lang="fa-IR" sz="2800" b="1" dirty="0">
                <a:solidFill>
                  <a:srgbClr val="FF0000"/>
                </a:solidFill>
                <a:cs typeface="B Yagut" panose="00000400000000000000" pitchFamily="2" charset="-78"/>
              </a:rPr>
              <a:t> </a:t>
            </a:r>
            <a:r>
              <a:rPr lang="ar-SA" sz="2800" b="1" dirty="0">
                <a:solidFill>
                  <a:srgbClr val="FF0000"/>
                </a:solidFill>
                <a:cs typeface="B Yagut" panose="00000400000000000000" pitchFamily="2" charset="-78"/>
              </a:rPr>
              <a:t>رابطه با هر فرایند در مشتری سنجش</a:t>
            </a:r>
            <a:r>
              <a:rPr lang="fa-IR" sz="2800" b="1" dirty="0">
                <a:solidFill>
                  <a:srgbClr val="FF0000"/>
                </a:solidFill>
                <a:cs typeface="B Yagut" panose="00000400000000000000" pitchFamily="2" charset="-78"/>
              </a:rPr>
              <a:t> </a:t>
            </a:r>
            <a:r>
              <a:rPr lang="ar-SA" sz="2800" b="1" dirty="0">
                <a:solidFill>
                  <a:srgbClr val="FF0000"/>
                </a:solidFill>
                <a:cs typeface="B Yagut" panose="00000400000000000000" pitchFamily="2" charset="-78"/>
              </a:rPr>
              <a:t>های زیر انجام می گیرد</a:t>
            </a:r>
            <a:r>
              <a:rPr lang="en-US" sz="2800" b="1" dirty="0">
                <a:solidFill>
                  <a:srgbClr val="FF0000"/>
                </a:solidFill>
                <a:cs typeface="B Yagut" panose="00000400000000000000" pitchFamily="2" charset="-78"/>
              </a:rPr>
              <a:t>:</a:t>
            </a:r>
            <a:r>
              <a:rPr lang="en-US" sz="3200" b="1" dirty="0">
                <a:cs typeface="B Yagut" panose="00000400000000000000" pitchFamily="2" charset="-78"/>
              </a:rPr>
              <a:t/>
            </a:r>
            <a:br>
              <a:rPr lang="en-US" sz="3200" b="1" dirty="0">
                <a:cs typeface="B Yagut" panose="00000400000000000000" pitchFamily="2" charset="-78"/>
              </a:rPr>
            </a:br>
            <a:r>
              <a:rPr lang="fa-IR" sz="2800" dirty="0">
                <a:cs typeface="B Yagut" panose="00000400000000000000" pitchFamily="2" charset="-78"/>
              </a:rPr>
              <a:t>1- </a:t>
            </a:r>
            <a:r>
              <a:rPr lang="en-US" sz="2800" dirty="0">
                <a:cs typeface="B Yagut" panose="00000400000000000000" pitchFamily="2" charset="-78"/>
              </a:rPr>
              <a:t> </a:t>
            </a:r>
            <a:r>
              <a:rPr lang="ar-SA" sz="2800" dirty="0">
                <a:cs typeface="B Yagut" panose="00000400000000000000" pitchFamily="2" charset="-78"/>
              </a:rPr>
              <a:t>سنجش آگاهی مشتری در رابطه با خودمراقبتی</a:t>
            </a:r>
            <a:r>
              <a:rPr lang="en-US" sz="2800" dirty="0">
                <a:cs typeface="B Yagut" panose="00000400000000000000" pitchFamily="2" charset="-78"/>
              </a:rPr>
              <a:t/>
            </a:r>
            <a:br>
              <a:rPr lang="en-US" sz="2800" dirty="0">
                <a:cs typeface="B Yagut" panose="00000400000000000000" pitchFamily="2" charset="-78"/>
              </a:rPr>
            </a:br>
            <a:r>
              <a:rPr lang="fa-IR" sz="2800" dirty="0">
                <a:cs typeface="B Yagut" panose="00000400000000000000" pitchFamily="2" charset="-78"/>
              </a:rPr>
              <a:t>2- </a:t>
            </a:r>
            <a:r>
              <a:rPr lang="en-US" sz="2800" dirty="0">
                <a:cs typeface="B Yagut" panose="00000400000000000000" pitchFamily="2" charset="-78"/>
              </a:rPr>
              <a:t> </a:t>
            </a:r>
            <a:r>
              <a:rPr lang="ar-SA" sz="2800" dirty="0">
                <a:cs typeface="B Yagut" panose="00000400000000000000" pitchFamily="2" charset="-78"/>
              </a:rPr>
              <a:t>سنجش باورها و نگرش خاص مشتری</a:t>
            </a:r>
            <a:r>
              <a:rPr lang="en-US" sz="2800" dirty="0">
                <a:cs typeface="B Yagut" panose="00000400000000000000" pitchFamily="2" charset="-78"/>
              </a:rPr>
              <a:t/>
            </a:r>
            <a:br>
              <a:rPr lang="en-US" sz="2800" dirty="0">
                <a:cs typeface="B Yagut" panose="00000400000000000000" pitchFamily="2" charset="-78"/>
              </a:rPr>
            </a:br>
            <a:r>
              <a:rPr lang="fa-IR" sz="2800" dirty="0">
                <a:cs typeface="B Yagut" panose="00000400000000000000" pitchFamily="2" charset="-78"/>
              </a:rPr>
              <a:t>3- </a:t>
            </a:r>
            <a:r>
              <a:rPr lang="en-US" sz="2800" dirty="0">
                <a:cs typeface="B Yagut" panose="00000400000000000000" pitchFamily="2" charset="-78"/>
              </a:rPr>
              <a:t> </a:t>
            </a:r>
            <a:r>
              <a:rPr lang="ar-SA" sz="2800" dirty="0">
                <a:cs typeface="B Yagut" panose="00000400000000000000" pitchFamily="2" charset="-78"/>
              </a:rPr>
              <a:t>سنجش عملکرد مشتری در موقع نیاز به مراقبت خاص</a:t>
            </a:r>
            <a:r>
              <a:rPr lang="en-US" sz="2800" dirty="0">
                <a:cs typeface="B Yagut" panose="00000400000000000000" pitchFamily="2" charset="-78"/>
              </a:rPr>
              <a:t/>
            </a:r>
            <a:br>
              <a:rPr lang="en-US" sz="2800" dirty="0">
                <a:cs typeface="B Yagut" panose="00000400000000000000" pitchFamily="2" charset="-78"/>
              </a:rPr>
            </a:br>
            <a:r>
              <a:rPr lang="fa-IR" sz="2800" dirty="0">
                <a:cs typeface="B Yagut" panose="00000400000000000000" pitchFamily="2" charset="-78"/>
              </a:rPr>
              <a:t>4- </a:t>
            </a:r>
            <a:r>
              <a:rPr lang="en-US" sz="2800" dirty="0">
                <a:cs typeface="B Yagut" panose="00000400000000000000" pitchFamily="2" charset="-78"/>
              </a:rPr>
              <a:t> </a:t>
            </a:r>
            <a:r>
              <a:rPr lang="ar-SA" sz="2800" dirty="0">
                <a:cs typeface="B Yagut" panose="00000400000000000000" pitchFamily="2" charset="-78"/>
              </a:rPr>
              <a:t>سنجش رضایت مشتری</a:t>
            </a:r>
            <a:r>
              <a:rPr lang="en-US" sz="2800" dirty="0">
                <a:cs typeface="B Yagut" panose="00000400000000000000" pitchFamily="2" charset="-78"/>
              </a:rPr>
              <a:t/>
            </a:r>
            <a:br>
              <a:rPr lang="en-US" sz="2800" dirty="0">
                <a:cs typeface="B Yagut" panose="00000400000000000000" pitchFamily="2" charset="-78"/>
              </a:rPr>
            </a:br>
            <a:r>
              <a:rPr lang="fa-IR" sz="2800" dirty="0">
                <a:cs typeface="B Yagut" panose="00000400000000000000" pitchFamily="2" charset="-78"/>
              </a:rPr>
              <a:t>5- </a:t>
            </a:r>
            <a:r>
              <a:rPr lang="en-US" sz="2800" dirty="0">
                <a:cs typeface="B Yagut" panose="00000400000000000000" pitchFamily="2" charset="-78"/>
              </a:rPr>
              <a:t> </a:t>
            </a:r>
            <a:r>
              <a:rPr lang="ar-SA" sz="2800" dirty="0">
                <a:cs typeface="B Yagut" panose="00000400000000000000" pitchFamily="2" charset="-78"/>
              </a:rPr>
              <a:t>سنجش نیازها و خواسته های مشتری كه در </a:t>
            </a:r>
            <a:r>
              <a:rPr lang="ar-SA" sz="2800" dirty="0" smtClean="0">
                <a:cs typeface="B Yagut" panose="00000400000000000000" pitchFamily="2" charset="-78"/>
              </a:rPr>
              <a:t>واقع </a:t>
            </a:r>
            <a:r>
              <a:rPr lang="ar-SA" sz="2800" dirty="0">
                <a:cs typeface="B Yagut" panose="00000400000000000000" pitchFamily="2" charset="-78"/>
              </a:rPr>
              <a:t>ابعاد كیفیت یك خدمت را از دیدگاه مشتری </a:t>
            </a:r>
            <a:r>
              <a:rPr lang="ar-SA" sz="2800" dirty="0" smtClean="0">
                <a:cs typeface="B Yagut" panose="00000400000000000000" pitchFamily="2" charset="-78"/>
              </a:rPr>
              <a:t>ارزیابی</a:t>
            </a: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ar-SA" sz="2800" dirty="0" smtClean="0">
                <a:cs typeface="B Yagut" panose="00000400000000000000" pitchFamily="2" charset="-78"/>
              </a:rPr>
              <a:t>می نماید</a:t>
            </a:r>
            <a:r>
              <a:rPr lang="en-US" sz="2800" dirty="0" smtClean="0">
                <a:cs typeface="B Yagut" panose="00000400000000000000" pitchFamily="2" charset="-78"/>
              </a:rPr>
              <a:t>.</a:t>
            </a:r>
            <a:r>
              <a:rPr lang="en-US" dirty="0" smtClean="0">
                <a:cs typeface="B Yagut" panose="00000400000000000000" pitchFamily="2" charset="-78"/>
              </a:rPr>
              <a:t/>
            </a:r>
            <a:br>
              <a:rPr lang="en-US" dirty="0" smtClean="0">
                <a:cs typeface="B Yagut" panose="00000400000000000000" pitchFamily="2" charset="-78"/>
              </a:rPr>
            </a:b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11" name="Picture 2" descr="C:\Users\Amini\Desktop\BA\s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54919"/>
            <a:ext cx="3073538" cy="150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43819">
        <p14:reveal/>
      </p:transition>
    </mc:Choice>
    <mc:Fallback xmlns="">
      <p:transition spd="slow" advTm="438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867400"/>
          </a:xfrm>
        </p:spPr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ar-SA" sz="3000" b="1" dirty="0">
                <a:solidFill>
                  <a:srgbClr val="FF0000"/>
                </a:solidFill>
                <a:cs typeface="B Yagut" panose="00000400000000000000" pitchFamily="2" charset="-78"/>
              </a:rPr>
              <a:t>سنجش مبتنی بر </a:t>
            </a:r>
            <a:r>
              <a:rPr lang="ar-SA" sz="30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فرایند</a:t>
            </a:r>
            <a:r>
              <a:rPr lang="en-US" sz="30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:</a:t>
            </a:r>
            <a:r>
              <a:rPr lang="en-US" sz="2400" b="1" dirty="0">
                <a:solidFill>
                  <a:srgbClr val="FF0000"/>
                </a:solidFill>
                <a:cs typeface="B Yagut" panose="00000400000000000000" pitchFamily="2" charset="-78"/>
              </a:rPr>
              <a:t/>
            </a:r>
            <a:br>
              <a:rPr lang="en-US" sz="2400" b="1" dirty="0">
                <a:solidFill>
                  <a:srgbClr val="FF0000"/>
                </a:solidFill>
                <a:cs typeface="B Yagut" panose="00000400000000000000" pitchFamily="2" charset="-78"/>
              </a:rPr>
            </a:br>
            <a:endParaRPr lang="fa-IR" sz="2400" b="1" dirty="0" smtClean="0">
              <a:solidFill>
                <a:srgbClr val="FF0000"/>
              </a:solidFill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ar-SA" sz="2400" dirty="0" smtClean="0">
                <a:cs typeface="B Yagut" panose="00000400000000000000" pitchFamily="2" charset="-78"/>
              </a:rPr>
              <a:t>سنجش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ar-SA" sz="2400" dirty="0" smtClean="0">
                <a:cs typeface="B Yagut" panose="00000400000000000000" pitchFamily="2" charset="-78"/>
              </a:rPr>
              <a:t>های </a:t>
            </a:r>
            <a:r>
              <a:rPr lang="ar-SA" sz="2400" dirty="0">
                <a:cs typeface="B Yagut" panose="00000400000000000000" pitchFamily="2" charset="-78"/>
              </a:rPr>
              <a:t>متمركز بر روی خود </a:t>
            </a:r>
            <a:r>
              <a:rPr lang="ar-SA" sz="2400" dirty="0" smtClean="0">
                <a:cs typeface="B Yagut" panose="00000400000000000000" pitchFamily="2" charset="-78"/>
              </a:rPr>
              <a:t>فرایند </a:t>
            </a:r>
            <a:r>
              <a:rPr lang="ar-SA" sz="2400" dirty="0">
                <a:cs typeface="B Yagut" panose="00000400000000000000" pitchFamily="2" charset="-78"/>
              </a:rPr>
              <a:t>چگونگی رعایت استاندارها و منابع را </a:t>
            </a:r>
            <a:r>
              <a:rPr lang="ar-SA" sz="2400" dirty="0" smtClean="0">
                <a:cs typeface="B Yagut" panose="00000400000000000000" pitchFamily="2" charset="-78"/>
              </a:rPr>
              <a:t>نشان می دهد </a:t>
            </a:r>
            <a:r>
              <a:rPr lang="ar-SA" sz="2400" dirty="0">
                <a:cs typeface="B Yagut" panose="00000400000000000000" pitchFamily="2" charset="-78"/>
              </a:rPr>
              <a:t>و </a:t>
            </a:r>
            <a:r>
              <a:rPr lang="ar-SA" sz="2400" dirty="0" smtClean="0">
                <a:cs typeface="B Yagut" panose="00000400000000000000" pitchFamily="2" charset="-78"/>
              </a:rPr>
              <a:t>تأثیر </a:t>
            </a:r>
            <a:r>
              <a:rPr lang="ar-SA" sz="2400" dirty="0">
                <a:cs typeface="B Yagut" panose="00000400000000000000" pitchFamily="2" charset="-78"/>
              </a:rPr>
              <a:t>آن در </a:t>
            </a:r>
            <a:r>
              <a:rPr lang="ar-SA" sz="2400" dirty="0" smtClean="0">
                <a:cs typeface="B Yagut" panose="00000400000000000000" pitchFamily="2" charset="-78"/>
              </a:rPr>
              <a:t>مشتریها را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ar-SA" sz="2400" dirty="0" smtClean="0">
                <a:cs typeface="B Yagut" panose="00000400000000000000" pitchFamily="2" charset="-78"/>
              </a:rPr>
              <a:t>نشان </a:t>
            </a:r>
            <a:r>
              <a:rPr lang="ar-SA" sz="2400" dirty="0">
                <a:cs typeface="B Yagut" panose="00000400000000000000" pitchFamily="2" charset="-78"/>
              </a:rPr>
              <a:t>نمی دهد</a:t>
            </a:r>
            <a:r>
              <a:rPr lang="en-US" sz="2400" dirty="0">
                <a:cs typeface="B Yagut" panose="00000400000000000000" pitchFamily="2" charset="-78"/>
              </a:rPr>
              <a:t>.</a:t>
            </a:r>
          </a:p>
          <a:p>
            <a:pPr marL="0" indent="0" algn="just" rtl="1">
              <a:buNone/>
            </a:pPr>
            <a:r>
              <a:rPr lang="ar-SA" sz="2400" dirty="0">
                <a:cs typeface="B Yagut" panose="00000400000000000000" pitchFamily="2" charset="-78"/>
              </a:rPr>
              <a:t>در سنجش </a:t>
            </a:r>
            <a:r>
              <a:rPr lang="ar-SA" sz="2400" dirty="0" smtClean="0">
                <a:cs typeface="B Yagut" panose="00000400000000000000" pitchFamily="2" charset="-78"/>
              </a:rPr>
              <a:t>فرایندها </a:t>
            </a:r>
            <a:r>
              <a:rPr lang="ar-SA" sz="2400" dirty="0">
                <a:cs typeface="B Yagut" panose="00000400000000000000" pitchFamily="2" charset="-78"/>
              </a:rPr>
              <a:t>سنجش باید به سئوالات زیر پاسخ دهد</a:t>
            </a:r>
            <a:r>
              <a:rPr lang="en-US" sz="2400" dirty="0" smtClean="0">
                <a:cs typeface="B Yagut" panose="00000400000000000000" pitchFamily="2" charset="-78"/>
              </a:rPr>
              <a:t>:</a:t>
            </a:r>
            <a:endParaRPr lang="fa-IR" sz="2400" dirty="0" smtClean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endParaRPr lang="en-US" sz="800" dirty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400" b="1" dirty="0" smtClean="0">
                <a:cs typeface="B Yagut" panose="00000400000000000000" pitchFamily="2" charset="-78"/>
              </a:rPr>
              <a:t>1-</a:t>
            </a:r>
            <a:r>
              <a:rPr lang="en-US" sz="2400" b="1" dirty="0" smtClean="0">
                <a:cs typeface="B Yagut" panose="00000400000000000000" pitchFamily="2" charset="-78"/>
              </a:rPr>
              <a:t> </a:t>
            </a:r>
            <a:r>
              <a:rPr lang="ar-SA" sz="2400" b="1" dirty="0">
                <a:cs typeface="B Yagut" panose="00000400000000000000" pitchFamily="2" charset="-78"/>
              </a:rPr>
              <a:t>آیا دروندادها </a:t>
            </a:r>
            <a:r>
              <a:rPr lang="ar-SA" sz="2400" b="1" dirty="0" smtClean="0">
                <a:cs typeface="B Yagut" panose="00000400000000000000" pitchFamily="2" charset="-78"/>
              </a:rPr>
              <a:t>د</a:t>
            </a:r>
            <a:r>
              <a:rPr lang="fa-IR" sz="2400" b="1" dirty="0" smtClean="0">
                <a:cs typeface="B Yagut" panose="00000400000000000000" pitchFamily="2" charset="-78"/>
              </a:rPr>
              <a:t>ر</a:t>
            </a:r>
            <a:r>
              <a:rPr lang="ar-SA" sz="2400" b="1" dirty="0" smtClean="0">
                <a:cs typeface="B Yagut" panose="00000400000000000000" pitchFamily="2" charset="-78"/>
              </a:rPr>
              <a:t>ست </a:t>
            </a:r>
            <a:r>
              <a:rPr lang="ar-SA" sz="2400" b="1" dirty="0">
                <a:cs typeface="B Yagut" panose="00000400000000000000" pitchFamily="2" charset="-78"/>
              </a:rPr>
              <a:t>هستند؟ </a:t>
            </a:r>
            <a:endParaRPr lang="en-US" sz="2400" b="1" dirty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400" b="1" dirty="0" smtClean="0">
                <a:cs typeface="B Yagut" panose="00000400000000000000" pitchFamily="2" charset="-78"/>
              </a:rPr>
              <a:t>2-</a:t>
            </a:r>
            <a:r>
              <a:rPr lang="en-US" sz="2400" b="1" dirty="0" smtClean="0">
                <a:cs typeface="B Yagut" panose="00000400000000000000" pitchFamily="2" charset="-78"/>
              </a:rPr>
              <a:t> </a:t>
            </a:r>
            <a:r>
              <a:rPr lang="ar-SA" sz="2400" b="1" dirty="0">
                <a:cs typeface="B Yagut" panose="00000400000000000000" pitchFamily="2" charset="-78"/>
              </a:rPr>
              <a:t>آیا گامهای </a:t>
            </a:r>
            <a:r>
              <a:rPr lang="ar-SA" sz="2400" b="1" dirty="0" smtClean="0">
                <a:cs typeface="B Yagut" panose="00000400000000000000" pitchFamily="2" charset="-78"/>
              </a:rPr>
              <a:t>فرایند </a:t>
            </a:r>
            <a:r>
              <a:rPr lang="ar-SA" sz="2400" b="1" dirty="0">
                <a:cs typeface="B Yagut" panose="00000400000000000000" pitchFamily="2" charset="-78"/>
              </a:rPr>
              <a:t>درست انجام می شوند؟ </a:t>
            </a:r>
            <a:endParaRPr lang="en-US" sz="2400" b="1" dirty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400" b="1" dirty="0" smtClean="0">
                <a:cs typeface="B Yagut" panose="00000400000000000000" pitchFamily="2" charset="-78"/>
              </a:rPr>
              <a:t>3-</a:t>
            </a:r>
            <a:r>
              <a:rPr lang="en-US" sz="2400" b="1" dirty="0" smtClean="0">
                <a:cs typeface="B Yagut" panose="00000400000000000000" pitchFamily="2" charset="-78"/>
              </a:rPr>
              <a:t> </a:t>
            </a:r>
            <a:r>
              <a:rPr lang="ar-SA" sz="2400" b="1" dirty="0">
                <a:cs typeface="B Yagut" panose="00000400000000000000" pitchFamily="2" charset="-78"/>
              </a:rPr>
              <a:t>آیا محصول مورد نظر تولید می گردد؟ </a:t>
            </a:r>
            <a:endParaRPr lang="fa-IR" sz="2400" b="1" dirty="0" smtClean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endParaRPr lang="fa-IR" sz="2400" b="1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موارد بالا روی نشانگرهای كلیدی كیفیت كه برای مشتریها حایز اهمیت می باشند متمركز گردد.</a:t>
            </a:r>
          </a:p>
          <a:p>
            <a:pPr marL="0" indent="0" algn="just" rtl="1">
              <a:buNone/>
            </a:pPr>
            <a:endParaRPr lang="fa-IR" sz="2400" b="1" dirty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endParaRPr lang="fa-IR" sz="800" dirty="0" smtClean="0">
              <a:cs typeface="B Yagut" panose="00000400000000000000" pitchFamily="2" charset="-78"/>
            </a:endParaRPr>
          </a:p>
        </p:txBody>
      </p:sp>
      <p:pic>
        <p:nvPicPr>
          <p:cNvPr id="1026" name="Picture 2" descr="C:\Users\Amini\Desktop\BA\ف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410200"/>
            <a:ext cx="4200525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45099">
        <p14:reveal/>
      </p:transition>
    </mc:Choice>
    <mc:Fallback xmlns="">
      <p:transition spd="slow" advTm="450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7848600" cy="5410200"/>
          </a:xfrm>
        </p:spPr>
        <p:txBody>
          <a:bodyPr>
            <a:normAutofit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ar-SA" dirty="0" smtClean="0">
                <a:cs typeface="B Yagut" panose="00000400000000000000" pitchFamily="2" charset="-78"/>
              </a:rPr>
              <a:t>برای </a:t>
            </a:r>
            <a:r>
              <a:rPr lang="ar-SA" dirty="0">
                <a:cs typeface="B Yagut" panose="00000400000000000000" pitchFamily="2" charset="-78"/>
              </a:rPr>
              <a:t>روشن</a:t>
            </a: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ar-SA" dirty="0">
                <a:cs typeface="B Yagut" panose="00000400000000000000" pitchFamily="2" charset="-78"/>
              </a:rPr>
              <a:t>شدن </a:t>
            </a:r>
            <a:r>
              <a:rPr lang="ar-SA" dirty="0" smtClean="0">
                <a:cs typeface="B Yagut" panose="00000400000000000000" pitchFamily="2" charset="-78"/>
              </a:rPr>
              <a:t>مفهوم</a:t>
            </a:r>
            <a:r>
              <a:rPr lang="fa-IR" dirty="0" smtClean="0">
                <a:cs typeface="B Yagut" panose="00000400000000000000" pitchFamily="2" charset="-78"/>
              </a:rPr>
              <a:t>،</a:t>
            </a:r>
            <a:r>
              <a:rPr lang="ar-SA" dirty="0" smtClean="0">
                <a:cs typeface="B Yagut" panose="00000400000000000000" pitchFamily="2" charset="-78"/>
              </a:rPr>
              <a:t> </a:t>
            </a:r>
            <a:r>
              <a:rPr lang="ar-SA" dirty="0">
                <a:cs typeface="B Yagut" panose="00000400000000000000" pitchFamily="2" charset="-78"/>
              </a:rPr>
              <a:t>در زیر ابعاد كیفیت در سلامت آورده می شود</a:t>
            </a:r>
            <a:r>
              <a:rPr lang="en-US" dirty="0">
                <a:cs typeface="B Yagut" panose="00000400000000000000" pitchFamily="2" charset="-78"/>
              </a:rPr>
              <a:t>: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b="1" dirty="0">
                <a:cs typeface="B Yagut" panose="00000400000000000000" pitchFamily="2" charset="-78"/>
              </a:rPr>
              <a:t>اثر بخشی</a:t>
            </a:r>
            <a:r>
              <a:rPr lang="fa-IR" b="1" dirty="0">
                <a:cs typeface="B Yagut" panose="00000400000000000000" pitchFamily="2" charset="-78"/>
              </a:rPr>
              <a:t> / </a:t>
            </a:r>
            <a:r>
              <a:rPr lang="ar-SA" b="1" dirty="0">
                <a:cs typeface="B Yagut" panose="00000400000000000000" pitchFamily="2" charset="-78"/>
              </a:rPr>
              <a:t>كارآیی</a:t>
            </a:r>
            <a:r>
              <a:rPr lang="fa-IR" b="1" dirty="0">
                <a:cs typeface="B Yagut" panose="00000400000000000000" pitchFamily="2" charset="-78"/>
              </a:rPr>
              <a:t> / </a:t>
            </a:r>
            <a:r>
              <a:rPr lang="ar-SA" b="1" dirty="0">
                <a:cs typeface="B Yagut" panose="00000400000000000000" pitchFamily="2" charset="-78"/>
              </a:rPr>
              <a:t>دسترسی</a:t>
            </a:r>
            <a:r>
              <a:rPr lang="fa-IR" b="1" dirty="0">
                <a:cs typeface="B Yagut" panose="00000400000000000000" pitchFamily="2" charset="-78"/>
              </a:rPr>
              <a:t> / </a:t>
            </a:r>
            <a:r>
              <a:rPr lang="ar-SA" b="1" dirty="0">
                <a:cs typeface="B Yagut" panose="00000400000000000000" pitchFamily="2" charset="-78"/>
              </a:rPr>
              <a:t>هزینه</a:t>
            </a:r>
            <a:r>
              <a:rPr lang="fa-IR" b="1" dirty="0">
                <a:cs typeface="B Yagut" panose="00000400000000000000" pitchFamily="2" charset="-78"/>
              </a:rPr>
              <a:t> / </a:t>
            </a:r>
            <a:r>
              <a:rPr lang="ar-SA" b="1" dirty="0">
                <a:cs typeface="B Yagut" panose="00000400000000000000" pitchFamily="2" charset="-78"/>
              </a:rPr>
              <a:t>سرعت</a:t>
            </a:r>
            <a:r>
              <a:rPr lang="fa-IR" b="1" dirty="0">
                <a:cs typeface="B Yagut" panose="00000400000000000000" pitchFamily="2" charset="-78"/>
              </a:rPr>
              <a:t> / </a:t>
            </a:r>
            <a:r>
              <a:rPr lang="ar-SA" b="1" dirty="0">
                <a:cs typeface="B Yagut" panose="00000400000000000000" pitchFamily="2" charset="-78"/>
              </a:rPr>
              <a:t>مقبولیت</a:t>
            </a:r>
            <a:r>
              <a:rPr lang="fa-IR" b="1" dirty="0">
                <a:cs typeface="B Yagut" panose="00000400000000000000" pitchFamily="2" charset="-78"/>
              </a:rPr>
              <a:t> / </a:t>
            </a:r>
            <a:r>
              <a:rPr lang="ar-SA" b="1" dirty="0" smtClean="0">
                <a:cs typeface="B Yagut" panose="00000400000000000000" pitchFamily="2" charset="-78"/>
              </a:rPr>
              <a:t>ثبات</a:t>
            </a:r>
            <a:r>
              <a:rPr lang="fa-IR" b="1" dirty="0" smtClean="0">
                <a:cs typeface="B Yagut" panose="00000400000000000000" pitchFamily="2" charset="-78"/>
              </a:rPr>
              <a:t>/</a:t>
            </a:r>
            <a:r>
              <a:rPr lang="ar-SA" b="1" dirty="0" smtClean="0">
                <a:cs typeface="B Yagut" panose="00000400000000000000" pitchFamily="2" charset="-78"/>
              </a:rPr>
              <a:t> </a:t>
            </a:r>
            <a:r>
              <a:rPr lang="ar-SA" b="1" dirty="0">
                <a:cs typeface="B Yagut" panose="00000400000000000000" pitchFamily="2" charset="-78"/>
              </a:rPr>
              <a:t>پوشش</a:t>
            </a:r>
            <a:endParaRPr lang="en-US" b="1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dirty="0">
                <a:cs typeface="B Yagut" panose="00000400000000000000" pitchFamily="2" charset="-78"/>
              </a:rPr>
              <a:t>سنجش فرایند را می توان در دروندادها و پروسه ها و بروندادها و نتایج حاصله از یك محصول مناسب انجام داد</a:t>
            </a:r>
            <a:r>
              <a:rPr lang="en-US" dirty="0">
                <a:cs typeface="B Yagut" panose="00000400000000000000" pitchFamily="2" charset="-78"/>
              </a:rPr>
              <a:t>.</a:t>
            </a: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49332">
        <p14:reveal/>
      </p:transition>
    </mc:Choice>
    <mc:Fallback xmlns="">
      <p:transition spd="slow" advTm="493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305800" cy="533400"/>
          </a:xfrm>
        </p:spPr>
        <p:txBody>
          <a:bodyPr>
            <a:normAutofit fontScale="90000"/>
          </a:bodyPr>
          <a:lstStyle/>
          <a:p>
            <a:pPr algn="r"/>
            <a:r>
              <a:rPr lang="fa-IR" sz="3300" dirty="0">
                <a:cs typeface="B Yagut" panose="00000400000000000000" pitchFamily="2" charset="-78"/>
              </a:rPr>
              <a:t>مثال: </a:t>
            </a:r>
            <a:r>
              <a:rPr lang="fa-IR" sz="3100" dirty="0">
                <a:cs typeface="B Yagut" panose="00000400000000000000" pitchFamily="2" charset="-78"/>
              </a:rPr>
              <a:t>در </a:t>
            </a:r>
            <a:r>
              <a:rPr lang="fa-IR" sz="3100" dirty="0" smtClean="0">
                <a:cs typeface="B Yagut" panose="00000400000000000000" pitchFamily="2" charset="-78"/>
              </a:rPr>
              <a:t>فرایند ارائه خدمات بهداشت باروری به زوجین متقاضی</a:t>
            </a:r>
            <a:r>
              <a:rPr lang="en-US" dirty="0">
                <a:cs typeface="B Yagut" panose="00000400000000000000" pitchFamily="2" charset="-78"/>
              </a:rPr>
              <a:t/>
            </a:r>
            <a:br>
              <a:rPr lang="en-US" dirty="0">
                <a:cs typeface="B Yagut" panose="00000400000000000000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772400" cy="4525963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fa-IR" sz="2400" b="1" dirty="0">
                <a:cs typeface="B Yagut" panose="00000400000000000000" pitchFamily="2" charset="-78"/>
              </a:rPr>
              <a:t>سنجش دروندادها: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نسبت زوجین متقاضی وسیله پیشگیری از بارداری كه وسیله دلخواه برای تحویل به آنها موجود نیست.</a:t>
            </a:r>
            <a:endParaRPr lang="fa-IR" sz="2400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r>
              <a:rPr lang="fa-IR" sz="2400" b="1" dirty="0" smtClean="0">
                <a:cs typeface="B Yagut" panose="00000400000000000000" pitchFamily="2" charset="-78"/>
              </a:rPr>
              <a:t>سنجش </a:t>
            </a:r>
            <a:r>
              <a:rPr lang="fa-IR" sz="2400" b="1" dirty="0">
                <a:cs typeface="B Yagut" panose="00000400000000000000" pitchFamily="2" charset="-78"/>
              </a:rPr>
              <a:t>پروسه</a:t>
            </a:r>
            <a:r>
              <a:rPr lang="fa-IR" sz="2400" b="1" dirty="0" smtClean="0">
                <a:cs typeface="B Yagut" panose="00000400000000000000" pitchFamily="2" charset="-78"/>
              </a:rPr>
              <a:t>:</a:t>
            </a:r>
            <a:endParaRPr lang="fa-IR" sz="2400" b="1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نسبت </a:t>
            </a:r>
            <a:r>
              <a:rPr lang="fa-IR" sz="2400" dirty="0">
                <a:cs typeface="B Yagut" panose="00000400000000000000" pitchFamily="2" charset="-78"/>
              </a:rPr>
              <a:t>زوج هایی كه </a:t>
            </a:r>
            <a:r>
              <a:rPr lang="fa-IR" sz="2400" dirty="0" smtClean="0">
                <a:cs typeface="B Yagut" panose="00000400000000000000" pitchFamily="2" charset="-78"/>
              </a:rPr>
              <a:t>مورد مشاوره </a:t>
            </a:r>
            <a:r>
              <a:rPr lang="fa-IR" sz="2400" dirty="0">
                <a:cs typeface="B Yagut" panose="00000400000000000000" pitchFamily="2" charset="-78"/>
              </a:rPr>
              <a:t>واقع می </a:t>
            </a:r>
            <a:r>
              <a:rPr lang="fa-IR" sz="2400" dirty="0" smtClean="0">
                <a:cs typeface="B Yagut" panose="00000400000000000000" pitchFamily="2" charset="-78"/>
              </a:rPr>
              <a:t>شوند.</a:t>
            </a:r>
            <a:endParaRPr lang="fa-IR" sz="24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تعداد نقص </a:t>
            </a:r>
            <a:r>
              <a:rPr lang="fa-IR" sz="2400" dirty="0">
                <a:cs typeface="B Yagut" panose="00000400000000000000" pitchFamily="2" charset="-78"/>
              </a:rPr>
              <a:t>در ثبت اطلاعات یك خدمت </a:t>
            </a:r>
            <a:r>
              <a:rPr lang="fa-IR" sz="2400" dirty="0" smtClean="0">
                <a:cs typeface="B Yagut" panose="00000400000000000000" pitchFamily="2" charset="-78"/>
              </a:rPr>
              <a:t>بهداشت باروری </a:t>
            </a:r>
            <a:r>
              <a:rPr lang="fa-IR" sz="2400" dirty="0">
                <a:cs typeface="B Yagut" panose="00000400000000000000" pitchFamily="2" charset="-78"/>
              </a:rPr>
              <a:t>ارائه شده</a:t>
            </a:r>
          </a:p>
          <a:p>
            <a:pPr marL="0" indent="0" algn="r">
              <a:buNone/>
            </a:pPr>
            <a:r>
              <a:rPr lang="fa-IR" sz="2400" b="1" dirty="0" smtClean="0">
                <a:cs typeface="B Yagut" panose="00000400000000000000" pitchFamily="2" charset="-78"/>
              </a:rPr>
              <a:t>سنجش </a:t>
            </a:r>
            <a:r>
              <a:rPr lang="fa-IR" sz="2400" b="1" dirty="0">
                <a:cs typeface="B Yagut" panose="00000400000000000000" pitchFamily="2" charset="-78"/>
              </a:rPr>
              <a:t>محصولات و نتايج: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پوشش كلی تنظیم خانواده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400" dirty="0">
                <a:cs typeface="B Yagut" panose="00000400000000000000" pitchFamily="2" charset="-78"/>
              </a:rPr>
              <a:t>نسبت زنانی كه نحوه صحیح مصرف قرص پیشگیری از بارداری را می دانند.</a:t>
            </a:r>
            <a:endParaRPr lang="en-US" sz="24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نسبت </a:t>
            </a:r>
            <a:r>
              <a:rPr lang="fa-IR" sz="2400" dirty="0">
                <a:cs typeface="B Yagut" panose="00000400000000000000" pitchFamily="2" charset="-78"/>
              </a:rPr>
              <a:t>زنانی كه </a:t>
            </a:r>
            <a:r>
              <a:rPr lang="fa-IR" sz="2400" dirty="0" smtClean="0">
                <a:cs typeface="B Yagut" panose="00000400000000000000" pitchFamily="2" charset="-78"/>
              </a:rPr>
              <a:t>مصرف قرص </a:t>
            </a:r>
            <a:r>
              <a:rPr lang="fa-IR" sz="2400" dirty="0">
                <a:cs typeface="B Yagut" panose="00000400000000000000" pitchFamily="2" charset="-78"/>
              </a:rPr>
              <a:t>را در شب گذشته </a:t>
            </a:r>
            <a:r>
              <a:rPr lang="fa-IR" sz="2400" dirty="0" smtClean="0">
                <a:cs typeface="B Yagut" panose="00000400000000000000" pitchFamily="2" charset="-78"/>
              </a:rPr>
              <a:t>فراموش </a:t>
            </a:r>
            <a:r>
              <a:rPr lang="fa-IR" sz="2400" dirty="0">
                <a:cs typeface="B Yagut" panose="00000400000000000000" pitchFamily="2" charset="-78"/>
              </a:rPr>
              <a:t>نموده اند.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میزان </a:t>
            </a:r>
            <a:r>
              <a:rPr lang="fa-IR" sz="2400" dirty="0">
                <a:cs typeface="B Yagut" panose="00000400000000000000" pitchFamily="2" charset="-78"/>
              </a:rPr>
              <a:t>حاملگی </a:t>
            </a:r>
            <a:r>
              <a:rPr lang="fa-IR" sz="2400" dirty="0" smtClean="0">
                <a:cs typeface="B Yagut" panose="00000400000000000000" pitchFamily="2" charset="-78"/>
              </a:rPr>
              <a:t>ناخواسته</a:t>
            </a:r>
            <a:endParaRPr lang="fa-IR" sz="2400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2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84558">
        <p14:reveal/>
      </p:transition>
    </mc:Choice>
    <mc:Fallback xmlns="">
      <p:transition spd="slow" advTm="1845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fa-IR" sz="36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/>
            </a:r>
            <a:br>
              <a:rPr lang="fa-IR" sz="3600" b="1" dirty="0" smtClean="0">
                <a:solidFill>
                  <a:srgbClr val="FF0000"/>
                </a:solidFill>
                <a:cs typeface="B Yagut" panose="00000400000000000000" pitchFamily="2" charset="-78"/>
              </a:rPr>
            </a:br>
            <a:r>
              <a:rPr lang="ar-SA" sz="36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تدوین </a:t>
            </a:r>
            <a:r>
              <a:rPr lang="ar-SA" sz="3600" b="1" dirty="0">
                <a:solidFill>
                  <a:srgbClr val="FF0000"/>
                </a:solidFill>
                <a:cs typeface="B Yagut" panose="00000400000000000000" pitchFamily="2" charset="-78"/>
              </a:rPr>
              <a:t>برنامه سنجش</a:t>
            </a:r>
            <a:r>
              <a:rPr lang="en-US" sz="3600" b="1" dirty="0">
                <a:solidFill>
                  <a:srgbClr val="FF0000"/>
                </a:solidFill>
                <a:cs typeface="B Yagut" panose="00000400000000000000" pitchFamily="2" charset="-78"/>
              </a:rPr>
              <a:t/>
            </a:r>
            <a:br>
              <a:rPr lang="en-US" sz="3600" b="1" dirty="0">
                <a:solidFill>
                  <a:srgbClr val="FF0000"/>
                </a:solidFill>
                <a:cs typeface="B Yagut" panose="00000400000000000000" pitchFamily="2" charset="-78"/>
              </a:rPr>
            </a:br>
            <a:endParaRPr lang="en-US" sz="3600" b="1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153400" cy="4525963"/>
          </a:xfrm>
        </p:spPr>
        <p:txBody>
          <a:bodyPr>
            <a:noAutofit/>
          </a:bodyPr>
          <a:lstStyle/>
          <a:p>
            <a:pPr marL="0" indent="0" algn="just" rtl="1">
              <a:buNone/>
            </a:pPr>
            <a:r>
              <a:rPr lang="ar-SA" sz="2400" dirty="0">
                <a:cs typeface="B Yagut" panose="00000400000000000000" pitchFamily="2" charset="-78"/>
              </a:rPr>
              <a:t>برای انجام سنجش باید برنامه مناسبی تدوین گردد تا بتوان از جمع آوری داده های درست و بموقع اطمینان </a:t>
            </a:r>
            <a:r>
              <a:rPr lang="ar-SA" sz="2400" dirty="0" smtClean="0">
                <a:cs typeface="B Yagut" panose="00000400000000000000" pitchFamily="2" charset="-78"/>
              </a:rPr>
              <a:t>حاصل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ar-SA" sz="2400" dirty="0" smtClean="0">
                <a:cs typeface="B Yagut" panose="00000400000000000000" pitchFamily="2" charset="-78"/>
              </a:rPr>
              <a:t>نمود</a:t>
            </a:r>
            <a:r>
              <a:rPr lang="fa-IR" sz="2400" dirty="0" smtClean="0">
                <a:cs typeface="B Yagut" panose="00000400000000000000" pitchFamily="2" charset="-78"/>
              </a:rPr>
              <a:t>. </a:t>
            </a:r>
            <a:r>
              <a:rPr lang="ar-SA" sz="2400" dirty="0" smtClean="0">
                <a:cs typeface="B Yagut" panose="00000400000000000000" pitchFamily="2" charset="-78"/>
              </a:rPr>
              <a:t>در </a:t>
            </a:r>
            <a:r>
              <a:rPr lang="ar-SA" sz="2400" dirty="0">
                <a:cs typeface="B Yagut" panose="00000400000000000000" pitchFamily="2" charset="-78"/>
              </a:rPr>
              <a:t>یك برنامه سنجش عملکرد </a:t>
            </a:r>
            <a:r>
              <a:rPr lang="ar-SA" sz="2400" dirty="0" smtClean="0">
                <a:cs typeface="B Yagut" panose="00000400000000000000" pitchFamily="2" charset="-78"/>
              </a:rPr>
              <a:t>فرایند </a:t>
            </a:r>
            <a:r>
              <a:rPr lang="ar-SA" sz="2400" dirty="0">
                <a:cs typeface="B Yagut" panose="00000400000000000000" pitchFamily="2" charset="-78"/>
              </a:rPr>
              <a:t>بایستی به سئوالات ذیل پاسخ داده شود</a:t>
            </a:r>
            <a:r>
              <a:rPr lang="en-US" sz="2400" dirty="0" smtClean="0">
                <a:cs typeface="B Yagut" panose="00000400000000000000" pitchFamily="2" charset="-78"/>
              </a:rPr>
              <a:t>:</a:t>
            </a:r>
            <a:endParaRPr lang="fa-IR" sz="2400" dirty="0" smtClean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endParaRPr lang="en-US" sz="1400" dirty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1-</a:t>
            </a:r>
            <a:r>
              <a:rPr lang="en-US" sz="2400" dirty="0" smtClean="0">
                <a:cs typeface="B Yagut" panose="00000400000000000000" pitchFamily="2" charset="-78"/>
              </a:rPr>
              <a:t> </a:t>
            </a:r>
            <a:r>
              <a:rPr lang="ar-SA" sz="2400" dirty="0">
                <a:cs typeface="B Yagut" panose="00000400000000000000" pitchFamily="2" charset="-78"/>
              </a:rPr>
              <a:t>چه چیزی سنجش خواهد </a:t>
            </a:r>
            <a:r>
              <a:rPr lang="ar-SA" sz="2400" dirty="0" smtClean="0">
                <a:cs typeface="B Yagut" panose="00000400000000000000" pitchFamily="2" charset="-78"/>
              </a:rPr>
              <a:t>شد</a:t>
            </a:r>
            <a:r>
              <a:rPr lang="fa-IR" sz="2400" dirty="0" smtClean="0">
                <a:cs typeface="B Yagut" panose="00000400000000000000" pitchFamily="2" charset="-78"/>
              </a:rPr>
              <a:t>؟ </a:t>
            </a:r>
            <a:r>
              <a:rPr lang="ar-SA" sz="2400" dirty="0" smtClean="0">
                <a:cs typeface="B Yagut" panose="00000400000000000000" pitchFamily="2" charset="-78"/>
              </a:rPr>
              <a:t>مورد </a:t>
            </a:r>
            <a:r>
              <a:rPr lang="ar-SA" sz="2400" dirty="0">
                <a:cs typeface="B Yagut" panose="00000400000000000000" pitchFamily="2" charset="-78"/>
              </a:rPr>
              <a:t>سنجش باید بطور روشن و اختصاصی تعریف شده باشد تا همگان درک </a:t>
            </a:r>
            <a:r>
              <a:rPr lang="ar-SA" sz="2400" dirty="0" smtClean="0">
                <a:cs typeface="B Yagut" panose="00000400000000000000" pitchFamily="2" charset="-78"/>
              </a:rPr>
              <a:t>یکسانی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ar-SA" sz="2400" dirty="0" smtClean="0">
                <a:cs typeface="B Yagut" panose="00000400000000000000" pitchFamily="2" charset="-78"/>
              </a:rPr>
              <a:t>از </a:t>
            </a:r>
            <a:r>
              <a:rPr lang="ar-SA" sz="2400" dirty="0">
                <a:cs typeface="B Yagut" panose="00000400000000000000" pitchFamily="2" charset="-78"/>
              </a:rPr>
              <a:t>آن داشته باشند</a:t>
            </a:r>
            <a:r>
              <a:rPr lang="en-US" sz="2400" dirty="0">
                <a:cs typeface="B Yagut" panose="00000400000000000000" pitchFamily="2" charset="-78"/>
              </a:rPr>
              <a:t>.</a:t>
            </a:r>
          </a:p>
          <a:p>
            <a:pPr marL="0" indent="0" algn="just" rtl="1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2-</a:t>
            </a:r>
            <a:r>
              <a:rPr lang="en-US" sz="2400" dirty="0" smtClean="0">
                <a:cs typeface="B Yagut" panose="00000400000000000000" pitchFamily="2" charset="-78"/>
              </a:rPr>
              <a:t> </a:t>
            </a:r>
            <a:r>
              <a:rPr lang="ar-SA" sz="2400" dirty="0">
                <a:cs typeface="B Yagut" panose="00000400000000000000" pitchFamily="2" charset="-78"/>
              </a:rPr>
              <a:t>چه تعداد داده جمع آوری خواهد شد</a:t>
            </a:r>
            <a:r>
              <a:rPr lang="en-US" sz="2400" dirty="0" smtClean="0">
                <a:cs typeface="B Yagut" panose="00000400000000000000" pitchFamily="2" charset="-78"/>
              </a:rPr>
              <a:t>: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ar-SA" sz="2400" dirty="0" smtClean="0">
                <a:cs typeface="B Yagut" panose="00000400000000000000" pitchFamily="2" charset="-78"/>
              </a:rPr>
              <a:t>با </a:t>
            </a:r>
            <a:r>
              <a:rPr lang="ar-SA" sz="2400" dirty="0">
                <a:cs typeface="B Yagut" panose="00000400000000000000" pitchFamily="2" charset="-78"/>
              </a:rPr>
              <a:t>توجه به فراوانی و تکرار عملکرد اغلب </a:t>
            </a:r>
            <a:r>
              <a:rPr lang="ar-SA" sz="2400" dirty="0" smtClean="0">
                <a:cs typeface="B Yagut" panose="00000400000000000000" pitchFamily="2" charset="-78"/>
              </a:rPr>
              <a:t>فرایندها برای فرایند </a:t>
            </a:r>
            <a:r>
              <a:rPr lang="ar-SA" sz="2400" dirty="0">
                <a:cs typeface="B Yagut" panose="00000400000000000000" pitchFamily="2" charset="-78"/>
              </a:rPr>
              <a:t>مربوطه تعداد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fa-IR" sz="2400" dirty="0" smtClean="0">
                <a:cs typeface="B Yagut" panose="00000400000000000000" pitchFamily="2" charset="-78"/>
              </a:rPr>
              <a:t>30-20</a:t>
            </a:r>
            <a:r>
              <a:rPr lang="en-US" sz="2400" dirty="0" smtClean="0">
                <a:cs typeface="B Yagut" panose="00000400000000000000" pitchFamily="2" charset="-78"/>
              </a:rPr>
              <a:t> </a:t>
            </a:r>
            <a:r>
              <a:rPr lang="ar-SA" sz="2400" dirty="0" smtClean="0">
                <a:cs typeface="B Yagut" panose="00000400000000000000" pitchFamily="2" charset="-78"/>
              </a:rPr>
              <a:t>داده </a:t>
            </a:r>
            <a:r>
              <a:rPr lang="ar-SA" sz="2400" dirty="0">
                <a:cs typeface="B Yagut" panose="00000400000000000000" pitchFamily="2" charset="-78"/>
              </a:rPr>
              <a:t>برای سنجش عملکرد </a:t>
            </a:r>
            <a:r>
              <a:rPr lang="ar-SA" sz="2400" dirty="0" smtClean="0">
                <a:cs typeface="B Yagut" panose="00000400000000000000" pitchFamily="2" charset="-78"/>
              </a:rPr>
              <a:t>فرایندها </a:t>
            </a:r>
            <a:r>
              <a:rPr lang="ar-SA" sz="2400" dirty="0">
                <a:cs typeface="B Yagut" panose="00000400000000000000" pitchFamily="2" charset="-78"/>
              </a:rPr>
              <a:t>كافی </a:t>
            </a:r>
            <a:r>
              <a:rPr lang="ar-SA" sz="2400" dirty="0" smtClean="0">
                <a:cs typeface="B Yagut" panose="00000400000000000000" pitchFamily="2" charset="-78"/>
              </a:rPr>
              <a:t>است</a:t>
            </a:r>
            <a:r>
              <a:rPr lang="fa-IR" sz="2400" dirty="0" smtClean="0">
                <a:cs typeface="B Yagut" panose="00000400000000000000" pitchFamily="2" charset="-78"/>
              </a:rPr>
              <a:t>.</a:t>
            </a:r>
            <a:endParaRPr lang="en-US" sz="2400" dirty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3-</a:t>
            </a:r>
            <a:r>
              <a:rPr lang="en-US" sz="2400" dirty="0" smtClean="0">
                <a:cs typeface="B Yagut" panose="00000400000000000000" pitchFamily="2" charset="-78"/>
              </a:rPr>
              <a:t> </a:t>
            </a:r>
            <a:r>
              <a:rPr lang="ar-SA" sz="2400" dirty="0">
                <a:cs typeface="B Yagut" panose="00000400000000000000" pitchFamily="2" charset="-78"/>
              </a:rPr>
              <a:t>داده ها چه زمانی جمع آوری </a:t>
            </a:r>
            <a:r>
              <a:rPr lang="ar-SA" sz="2400" dirty="0" smtClean="0">
                <a:cs typeface="B Yagut" panose="00000400000000000000" pitchFamily="2" charset="-78"/>
              </a:rPr>
              <a:t>خواه</a:t>
            </a:r>
            <a:r>
              <a:rPr lang="fa-IR" sz="2400" dirty="0" smtClean="0">
                <a:cs typeface="B Yagut" panose="00000400000000000000" pitchFamily="2" charset="-78"/>
              </a:rPr>
              <a:t>ن</a:t>
            </a:r>
            <a:r>
              <a:rPr lang="ar-SA" sz="2400" dirty="0" smtClean="0">
                <a:cs typeface="B Yagut" panose="00000400000000000000" pitchFamily="2" charset="-78"/>
              </a:rPr>
              <a:t>د شد</a:t>
            </a:r>
            <a:r>
              <a:rPr lang="fa-IR" sz="2400" dirty="0" smtClean="0">
                <a:cs typeface="B Yagut" panose="00000400000000000000" pitchFamily="2" charset="-78"/>
              </a:rPr>
              <a:t>؟</a:t>
            </a:r>
            <a:endParaRPr lang="en-US" sz="2400" dirty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4-</a:t>
            </a:r>
            <a:r>
              <a:rPr lang="en-US" sz="2400" dirty="0" smtClean="0">
                <a:cs typeface="B Yagut" panose="00000400000000000000" pitchFamily="2" charset="-78"/>
              </a:rPr>
              <a:t> </a:t>
            </a:r>
            <a:r>
              <a:rPr lang="ar-SA" sz="2400" dirty="0">
                <a:cs typeface="B Yagut" panose="00000400000000000000" pitchFamily="2" charset="-78"/>
              </a:rPr>
              <a:t>داده ها چگونه جمع آوری </a:t>
            </a:r>
            <a:r>
              <a:rPr lang="ar-SA" sz="2400" dirty="0" smtClean="0">
                <a:cs typeface="B Yagut" panose="00000400000000000000" pitchFamily="2" charset="-78"/>
              </a:rPr>
              <a:t>خواه</a:t>
            </a:r>
            <a:r>
              <a:rPr lang="fa-IR" sz="2400" dirty="0" smtClean="0">
                <a:cs typeface="B Yagut" panose="00000400000000000000" pitchFamily="2" charset="-78"/>
              </a:rPr>
              <a:t>ن</a:t>
            </a:r>
            <a:r>
              <a:rPr lang="ar-SA" sz="2400" dirty="0" smtClean="0">
                <a:cs typeface="B Yagut" panose="00000400000000000000" pitchFamily="2" charset="-78"/>
              </a:rPr>
              <a:t>د شد</a:t>
            </a:r>
            <a:r>
              <a:rPr lang="fa-IR" sz="2400" dirty="0" smtClean="0">
                <a:cs typeface="B Yagut" panose="00000400000000000000" pitchFamily="2" charset="-78"/>
              </a:rPr>
              <a:t>؟</a:t>
            </a:r>
            <a:endParaRPr lang="en-US" sz="2400" dirty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5-</a:t>
            </a:r>
            <a:r>
              <a:rPr lang="en-US" sz="2400" dirty="0" smtClean="0">
                <a:cs typeface="B Yagut" panose="00000400000000000000" pitchFamily="2" charset="-78"/>
              </a:rPr>
              <a:t> </a:t>
            </a:r>
            <a:r>
              <a:rPr lang="ar-SA" sz="2400" dirty="0">
                <a:cs typeface="B Yagut" panose="00000400000000000000" pitchFamily="2" charset="-78"/>
              </a:rPr>
              <a:t>داده ها را چه كسی جمع آوری خواهد </a:t>
            </a:r>
            <a:r>
              <a:rPr lang="ar-SA" sz="2400" dirty="0" smtClean="0">
                <a:cs typeface="B Yagut" panose="00000400000000000000" pitchFamily="2" charset="-78"/>
              </a:rPr>
              <a:t>نمود</a:t>
            </a:r>
            <a:r>
              <a:rPr lang="fa-IR" sz="2400" dirty="0" smtClean="0">
                <a:cs typeface="B Yagut" panose="00000400000000000000" pitchFamily="2" charset="-78"/>
              </a:rPr>
              <a:t>؟</a:t>
            </a:r>
          </a:p>
          <a:p>
            <a:pPr marL="0" indent="0" algn="just" rtl="1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6-</a:t>
            </a:r>
            <a:r>
              <a:rPr lang="en-US" sz="2400" dirty="0" smtClean="0">
                <a:cs typeface="B Yagut" panose="00000400000000000000" pitchFamily="2" charset="-78"/>
              </a:rPr>
              <a:t> </a:t>
            </a:r>
            <a:r>
              <a:rPr lang="ar-SA" sz="2400" dirty="0">
                <a:cs typeface="B Yagut" panose="00000400000000000000" pitchFamily="2" charset="-78"/>
              </a:rPr>
              <a:t>داده ها چگونه تحلیل </a:t>
            </a:r>
            <a:r>
              <a:rPr lang="ar-SA" sz="2400" dirty="0" smtClean="0">
                <a:cs typeface="B Yagut" panose="00000400000000000000" pitchFamily="2" charset="-78"/>
              </a:rPr>
              <a:t>خواه</a:t>
            </a:r>
            <a:r>
              <a:rPr lang="fa-IR" sz="2400" dirty="0" smtClean="0">
                <a:cs typeface="B Yagut" panose="00000400000000000000" pitchFamily="2" charset="-78"/>
              </a:rPr>
              <a:t>ن</a:t>
            </a:r>
            <a:r>
              <a:rPr lang="ar-SA" sz="2400" dirty="0" smtClean="0">
                <a:cs typeface="B Yagut" panose="00000400000000000000" pitchFamily="2" charset="-78"/>
              </a:rPr>
              <a:t>د شد</a:t>
            </a:r>
            <a:r>
              <a:rPr lang="fa-IR" sz="2400" dirty="0" smtClean="0">
                <a:cs typeface="B Yagut" panose="00000400000000000000" pitchFamily="2" charset="-78"/>
              </a:rPr>
              <a:t>؟</a:t>
            </a: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8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67491">
        <p14:reveal/>
      </p:transition>
    </mc:Choice>
    <mc:Fallback xmlns="">
      <p:transition spd="slow" advTm="674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3200" b="1" dirty="0">
                <a:solidFill>
                  <a:srgbClr val="FF0000"/>
                </a:solidFill>
                <a:cs typeface="B Yagut" panose="00000400000000000000" pitchFamily="2" charset="-78"/>
              </a:rPr>
              <a:t>انتخاب مورد سنجش</a:t>
            </a:r>
            <a:r>
              <a:rPr lang="en-US" sz="3200" b="1" dirty="0">
                <a:solidFill>
                  <a:srgbClr val="FF0000"/>
                </a:solidFill>
                <a:cs typeface="B Yagut" panose="00000400000000000000" pitchFamily="2" charset="-78"/>
              </a:rPr>
              <a:t/>
            </a:r>
            <a:br>
              <a:rPr lang="en-US" sz="3200" b="1" dirty="0">
                <a:solidFill>
                  <a:srgbClr val="FF0000"/>
                </a:solidFill>
                <a:cs typeface="B Yagut" panose="00000400000000000000" pitchFamily="2" charset="-78"/>
              </a:rPr>
            </a:b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1305342"/>
            <a:ext cx="8229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sz="2400" dirty="0" smtClean="0">
                <a:cs typeface="B Yagut" panose="00000400000000000000" pitchFamily="2" charset="-78"/>
              </a:rPr>
              <a:t>اولین </a:t>
            </a:r>
            <a:r>
              <a:rPr lang="ar-SA" sz="2400" dirty="0">
                <a:cs typeface="B Yagut" panose="00000400000000000000" pitchFamily="2" charset="-78"/>
              </a:rPr>
              <a:t>قدم در توصیف عملکرد یك </a:t>
            </a:r>
            <a:r>
              <a:rPr lang="ar-SA" sz="2400" dirty="0" smtClean="0">
                <a:cs typeface="B Yagut" panose="00000400000000000000" pitchFamily="2" charset="-78"/>
              </a:rPr>
              <a:t>فرایند </a:t>
            </a:r>
            <a:r>
              <a:rPr lang="ar-SA" sz="2400" dirty="0">
                <a:cs typeface="B Yagut" panose="00000400000000000000" pitchFamily="2" charset="-78"/>
              </a:rPr>
              <a:t>انتخاب مورد سنجش می باشد كه در تعیین آن توجه به خصوصیات </a:t>
            </a:r>
            <a:r>
              <a:rPr lang="ar-SA" sz="2400" dirty="0" smtClean="0">
                <a:cs typeface="B Yagut" panose="00000400000000000000" pitchFamily="2" charset="-78"/>
              </a:rPr>
              <a:t>زیر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ar-SA" sz="2400" dirty="0" smtClean="0">
                <a:cs typeface="B Yagut" panose="00000400000000000000" pitchFamily="2" charset="-78"/>
              </a:rPr>
              <a:t>ضروری </a:t>
            </a:r>
            <a:r>
              <a:rPr lang="ar-SA" sz="2400" dirty="0">
                <a:cs typeface="B Yagut" panose="00000400000000000000" pitchFamily="2" charset="-78"/>
              </a:rPr>
              <a:t>بنظر می رسد</a:t>
            </a:r>
            <a:r>
              <a:rPr lang="en-US" sz="2400" dirty="0">
                <a:cs typeface="B Yagut" panose="00000400000000000000" pitchFamily="2" charset="-78"/>
              </a:rPr>
              <a:t>:</a:t>
            </a:r>
          </a:p>
          <a:p>
            <a:pPr marL="342900" indent="-342900" algn="just" rtl="1">
              <a:buFont typeface="Wingdings" panose="05000000000000000000" pitchFamily="2" charset="2"/>
              <a:buChar char="ü"/>
            </a:pPr>
            <a:endParaRPr lang="fa-IR" sz="2400" dirty="0" smtClean="0">
              <a:cs typeface="B Yagut" panose="00000400000000000000" pitchFamily="2" charset="-78"/>
            </a:endParaRPr>
          </a:p>
          <a:p>
            <a:pPr marL="342900" indent="-342900" algn="just" rtl="1">
              <a:buFont typeface="Wingdings" panose="05000000000000000000" pitchFamily="2" charset="2"/>
              <a:buChar char="ü"/>
            </a:pPr>
            <a:r>
              <a:rPr lang="ar-SA" sz="2400" dirty="0" smtClean="0">
                <a:cs typeface="B Yagut" panose="00000400000000000000" pitchFamily="2" charset="-78"/>
              </a:rPr>
              <a:t>مرتبط </a:t>
            </a:r>
            <a:r>
              <a:rPr lang="ar-SA" sz="2400" dirty="0">
                <a:cs typeface="B Yagut" panose="00000400000000000000" pitchFamily="2" charset="-78"/>
              </a:rPr>
              <a:t>با </a:t>
            </a:r>
            <a:r>
              <a:rPr lang="ar-SA" sz="2400" dirty="0" smtClean="0">
                <a:cs typeface="B Yagut" panose="00000400000000000000" pitchFamily="2" charset="-78"/>
              </a:rPr>
              <a:t>فرایند </a:t>
            </a:r>
            <a:r>
              <a:rPr lang="ar-SA" sz="2400" dirty="0">
                <a:cs typeface="B Yagut" panose="00000400000000000000" pitchFamily="2" charset="-78"/>
              </a:rPr>
              <a:t>باشند</a:t>
            </a:r>
            <a:r>
              <a:rPr lang="en-US" sz="2400" dirty="0">
                <a:cs typeface="B Yagut" panose="00000400000000000000" pitchFamily="2" charset="-78"/>
              </a:rPr>
              <a:t>.</a:t>
            </a:r>
          </a:p>
          <a:p>
            <a:pPr marL="342900" indent="-342900" algn="just" rtl="1">
              <a:buFont typeface="Wingdings" panose="05000000000000000000" pitchFamily="2" charset="2"/>
              <a:buChar char="ü"/>
            </a:pPr>
            <a:r>
              <a:rPr lang="ar-SA" sz="2400" dirty="0">
                <a:cs typeface="B Yagut" panose="00000400000000000000" pitchFamily="2" charset="-78"/>
              </a:rPr>
              <a:t>قابل سنجش باشند</a:t>
            </a:r>
            <a:r>
              <a:rPr lang="en-US" sz="2400" dirty="0">
                <a:cs typeface="B Yagut" panose="00000400000000000000" pitchFamily="2" charset="-78"/>
              </a:rPr>
              <a:t>.</a:t>
            </a:r>
          </a:p>
          <a:p>
            <a:pPr marL="342900" indent="-342900" algn="just" rtl="1">
              <a:buFont typeface="Wingdings" panose="05000000000000000000" pitchFamily="2" charset="2"/>
              <a:buChar char="ü"/>
            </a:pPr>
            <a:r>
              <a:rPr lang="ar-SA" sz="2400" dirty="0">
                <a:cs typeface="B Yagut" panose="00000400000000000000" pitchFamily="2" charset="-78"/>
              </a:rPr>
              <a:t>عینی باشند</a:t>
            </a:r>
            <a:r>
              <a:rPr lang="en-US" sz="2400" dirty="0">
                <a:cs typeface="B Yagut" panose="00000400000000000000" pitchFamily="2" charset="-78"/>
              </a:rPr>
              <a:t>.</a:t>
            </a:r>
          </a:p>
          <a:p>
            <a:pPr marL="342900" indent="-342900" algn="just" rtl="1">
              <a:buFont typeface="Wingdings" panose="05000000000000000000" pitchFamily="2" charset="2"/>
              <a:buChar char="ü"/>
            </a:pPr>
            <a:r>
              <a:rPr lang="ar-SA" sz="2400" dirty="0" smtClean="0">
                <a:cs typeface="B Yagut" panose="00000400000000000000" pitchFamily="2" charset="-78"/>
              </a:rPr>
              <a:t>ارتقا</a:t>
            </a:r>
            <a:r>
              <a:rPr lang="fa-IR" sz="2400" dirty="0" smtClean="0">
                <a:cs typeface="B Yagut" panose="00000400000000000000" pitchFamily="2" charset="-78"/>
              </a:rPr>
              <a:t>ء</a:t>
            </a:r>
            <a:r>
              <a:rPr lang="ar-SA" sz="2400" dirty="0" smtClean="0">
                <a:cs typeface="B Yagut" panose="00000400000000000000" pitchFamily="2" charset="-78"/>
              </a:rPr>
              <a:t> </a:t>
            </a:r>
            <a:r>
              <a:rPr lang="ar-SA" sz="2400" dirty="0">
                <a:cs typeface="B Yagut" panose="00000400000000000000" pitchFamily="2" charset="-78"/>
              </a:rPr>
              <a:t>را حتی الامکان بطور مستقیم اندازه گیری كند</a:t>
            </a:r>
            <a:r>
              <a:rPr lang="en-US" sz="2400" dirty="0">
                <a:cs typeface="B Yagut" panose="00000400000000000000" pitchFamily="2" charset="-78"/>
              </a:rPr>
              <a:t>.</a:t>
            </a:r>
          </a:p>
          <a:p>
            <a:pPr marL="342900" indent="-342900" algn="just" rtl="1">
              <a:buFont typeface="Wingdings" panose="05000000000000000000" pitchFamily="2" charset="2"/>
              <a:buChar char="ü"/>
            </a:pPr>
            <a:r>
              <a:rPr lang="ar-SA" sz="2400" dirty="0">
                <a:cs typeface="B Yagut" panose="00000400000000000000" pitchFamily="2" charset="-78"/>
              </a:rPr>
              <a:t>نه تنها به كشف مشکل بلکه به ارائه راه حل نیز كمك نمایند</a:t>
            </a:r>
            <a:r>
              <a:rPr lang="en-US" sz="2400" dirty="0">
                <a:cs typeface="B Yagut" panose="00000400000000000000" pitchFamily="2" charset="-78"/>
              </a:rPr>
              <a:t>.</a:t>
            </a:r>
          </a:p>
          <a:p>
            <a:pPr marL="342900" indent="-342900" algn="just" rtl="1">
              <a:buFont typeface="Wingdings" panose="05000000000000000000" pitchFamily="2" charset="2"/>
              <a:buChar char="ü"/>
            </a:pPr>
            <a:r>
              <a:rPr lang="ar-SA" sz="2400" dirty="0">
                <a:cs typeface="B Yagut" panose="00000400000000000000" pitchFamily="2" charset="-78"/>
              </a:rPr>
              <a:t>قابلیت اعتماد بالایی داشته </a:t>
            </a:r>
            <a:r>
              <a:rPr lang="ar-SA" sz="2400" dirty="0" smtClean="0">
                <a:cs typeface="B Yagut" panose="00000400000000000000" pitchFamily="2" charset="-78"/>
              </a:rPr>
              <a:t>باشند</a:t>
            </a:r>
            <a:r>
              <a:rPr lang="fa-IR" sz="2400" dirty="0" smtClean="0">
                <a:cs typeface="B Yagut" panose="00000400000000000000" pitchFamily="2" charset="-78"/>
              </a:rPr>
              <a:t>. </a:t>
            </a:r>
            <a:r>
              <a:rPr lang="en-US" sz="2400" dirty="0">
                <a:cs typeface="B Yagut" panose="00000400000000000000" pitchFamily="2" charset="-78"/>
              </a:rPr>
              <a:t>) </a:t>
            </a:r>
            <a:r>
              <a:rPr lang="ar-SA" sz="2400" dirty="0" smtClean="0">
                <a:cs typeface="B Yagut" panose="00000400000000000000" pitchFamily="2" charset="-78"/>
              </a:rPr>
              <a:t>پایایی</a:t>
            </a:r>
            <a:r>
              <a:rPr lang="en-US" sz="2400" dirty="0">
                <a:cs typeface="B Yagut" panose="00000400000000000000" pitchFamily="2" charset="-78"/>
              </a:rPr>
              <a:t>(</a:t>
            </a:r>
          </a:p>
          <a:p>
            <a:pPr marL="342900" indent="-342900" algn="just" rtl="1">
              <a:buFont typeface="Wingdings" panose="05000000000000000000" pitchFamily="2" charset="2"/>
              <a:buChar char="ü"/>
            </a:pPr>
            <a:r>
              <a:rPr lang="ar-SA" sz="2400" dirty="0">
                <a:cs typeface="B Yagut" panose="00000400000000000000" pitchFamily="2" charset="-78"/>
              </a:rPr>
              <a:t>ابزار مورد استفاده طوری باشد كه در دفعات مختلف نتایج یکسانی بدهد</a:t>
            </a:r>
            <a:r>
              <a:rPr lang="en-US" sz="2400" dirty="0" smtClean="0">
                <a:cs typeface="B Yagut" panose="00000400000000000000" pitchFamily="2" charset="-78"/>
              </a:rPr>
              <a:t>.</a:t>
            </a:r>
            <a:r>
              <a:rPr lang="fa-IR" sz="2400" dirty="0" smtClean="0">
                <a:cs typeface="B Yagut" panose="00000400000000000000" pitchFamily="2" charset="-78"/>
              </a:rPr>
              <a:t>(روایی)</a:t>
            </a:r>
            <a:endParaRPr lang="en-US" sz="2400" dirty="0">
              <a:cs typeface="B Yagut" panose="00000400000000000000" pitchFamily="2" charset="-78"/>
            </a:endParaRPr>
          </a:p>
          <a:p>
            <a:pPr marL="342900" indent="-342900" algn="just" rtl="1">
              <a:buFont typeface="Wingdings" panose="05000000000000000000" pitchFamily="2" charset="2"/>
              <a:buChar char="ü"/>
            </a:pPr>
            <a:r>
              <a:rPr lang="ar-SA" sz="2400" dirty="0" smtClean="0">
                <a:cs typeface="B Yagut" panose="00000400000000000000" pitchFamily="2" charset="-78"/>
              </a:rPr>
              <a:t>ابزار </a:t>
            </a:r>
            <a:r>
              <a:rPr lang="ar-SA" sz="2400" dirty="0">
                <a:cs typeface="B Yagut" panose="00000400000000000000" pitchFamily="2" charset="-78"/>
              </a:rPr>
              <a:t>مورد استفاده بتواند واقعیت را اندازه گیرد</a:t>
            </a:r>
            <a:r>
              <a:rPr lang="en-US" sz="2400" dirty="0">
                <a:cs typeface="B Yagut" panose="00000400000000000000" pitchFamily="2" charset="-78"/>
              </a:rPr>
              <a:t>.</a:t>
            </a:r>
          </a:p>
          <a:p>
            <a:pPr marL="342900" indent="-342900" algn="just" rtl="1">
              <a:buFont typeface="Wingdings" panose="05000000000000000000" pitchFamily="2" charset="2"/>
              <a:buChar char="ü"/>
            </a:pPr>
            <a:r>
              <a:rPr lang="ar-SA" sz="2400" dirty="0">
                <a:cs typeface="B Yagut" panose="00000400000000000000" pitchFamily="2" charset="-78"/>
              </a:rPr>
              <a:t>اختصاصی باشند</a:t>
            </a:r>
            <a:r>
              <a:rPr lang="en-US" sz="2400" dirty="0">
                <a:cs typeface="B Yagut" panose="00000400000000000000" pitchFamily="2" charset="-78"/>
              </a:rPr>
              <a:t>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7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50177">
        <p14:reveal/>
      </p:transition>
    </mc:Choice>
    <mc:Fallback xmlns="">
      <p:transition spd="slow" advTm="501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286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fa-IR" b="1" dirty="0" smtClean="0"/>
              <a:t/>
            </a:r>
            <a:br>
              <a:rPr lang="fa-IR" b="1" dirty="0" smtClean="0"/>
            </a:br>
            <a:r>
              <a:rPr lang="fa-IR" b="1" dirty="0"/>
              <a:t/>
            </a:r>
            <a:br>
              <a:rPr lang="fa-IR" b="1" dirty="0"/>
            </a:br>
            <a:r>
              <a:rPr lang="fa-IR" b="1" dirty="0" smtClean="0">
                <a:solidFill>
                  <a:srgbClr val="FF0000"/>
                </a:solidFill>
              </a:rPr>
              <a:t>روایی </a:t>
            </a:r>
            <a:r>
              <a:rPr lang="fa-IR" b="1" dirty="0">
                <a:solidFill>
                  <a:srgbClr val="FF0000"/>
                </a:solidFill>
              </a:rPr>
              <a:t>به چه معناست؟</a:t>
            </a:r>
            <a:br>
              <a:rPr lang="fa-IR" b="1" dirty="0">
                <a:solidFill>
                  <a:srgbClr val="FF0000"/>
                </a:solidFill>
              </a:rPr>
            </a:br>
            <a:r>
              <a:rPr lang="fa-IR" b="1" dirty="0"/>
              <a:t/>
            </a:r>
            <a:br>
              <a:rPr lang="fa-IR" b="1" dirty="0"/>
            </a:br>
            <a:endParaRPr lang="fa-IR" dirty="0"/>
          </a:p>
        </p:txBody>
      </p:sp>
      <p:sp>
        <p:nvSpPr>
          <p:cNvPr id="4" name="Rectangle 3"/>
          <p:cNvSpPr/>
          <p:nvPr/>
        </p:nvSpPr>
        <p:spPr>
          <a:xfrm>
            <a:off x="533400" y="1066800"/>
            <a:ext cx="8001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400" dirty="0" smtClean="0">
                <a:cs typeface="B Yagut" panose="00000400000000000000" pitchFamily="2" charset="-78"/>
              </a:rPr>
              <a:t>روایی </a:t>
            </a:r>
            <a:r>
              <a:rPr lang="fa-IR" sz="2400" dirty="0">
                <a:cs typeface="B Yagut" panose="00000400000000000000" pitchFamily="2" charset="-78"/>
              </a:rPr>
              <a:t>یا اعتبار </a:t>
            </a:r>
            <a:r>
              <a:rPr lang="en-US" sz="2400" dirty="0" smtClean="0">
                <a:cs typeface="B Yagut" panose="00000400000000000000" pitchFamily="2" charset="-78"/>
              </a:rPr>
              <a:t>(Validity)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fa-IR" sz="2400" dirty="0">
                <a:cs typeface="B Yagut" panose="00000400000000000000" pitchFamily="2" charset="-78"/>
              </a:rPr>
              <a:t>بدین معناست که روش یا ابزار به کار رفته تا چه حد می ­تواند خصوصیت مورد نظر را درست اندازه گیری کند.</a:t>
            </a:r>
          </a:p>
          <a:p>
            <a:pPr algn="just" rtl="1"/>
            <a:r>
              <a:rPr lang="fa-IR" sz="2400" dirty="0" smtClean="0">
                <a:cs typeface="B Yagut" panose="00000400000000000000" pitchFamily="2" charset="-78"/>
              </a:rPr>
              <a:t>به </a:t>
            </a:r>
            <a:r>
              <a:rPr lang="fa-IR" sz="2400" dirty="0">
                <a:cs typeface="B Yagut" panose="00000400000000000000" pitchFamily="2" charset="-78"/>
              </a:rPr>
              <a:t>عبارت دیگر مفهوم روایی، به این سوال پاسخ می­ دهد که ابزار اندازه گیری تا چه حد خصیصه مورد نظر را می­ سنجد.</a:t>
            </a:r>
          </a:p>
          <a:p>
            <a:pPr algn="just" rtl="1"/>
            <a:r>
              <a:rPr lang="fa-IR" sz="2400" dirty="0">
                <a:cs typeface="B Yagut" panose="00000400000000000000" pitchFamily="2" charset="-78"/>
              </a:rPr>
              <a:t>با یک مثال این موضوع را بیشتر توضیح می­ دهیم.</a:t>
            </a:r>
          </a:p>
          <a:p>
            <a:pPr algn="just" rtl="1"/>
            <a:r>
              <a:rPr lang="fa-IR" sz="2400" dirty="0">
                <a:cs typeface="B Yagut" panose="00000400000000000000" pitchFamily="2" charset="-78"/>
              </a:rPr>
              <a:t>فرض کنید از ابزار پرسشنامه برای ارزیابی «تعهد سازمانی کارکنان» استفاده می­ کنید ولی پرسش­ های آن طوری طراحی شده ­اند که به نظر می­ رسد «رضایت شغلی کارکنان» در حال ارزیابی است.</a:t>
            </a:r>
          </a:p>
          <a:p>
            <a:pPr algn="just" rtl="1"/>
            <a:r>
              <a:rPr lang="fa-IR" sz="2400" dirty="0">
                <a:cs typeface="B Yagut" panose="00000400000000000000" pitchFamily="2" charset="-78"/>
              </a:rPr>
              <a:t>نتایج به دست آمده از این پرسش نامه روایی ندارد چرا که خصیصه ­ی </a:t>
            </a:r>
            <a:r>
              <a:rPr lang="fa-IR" sz="2400" dirty="0" smtClean="0">
                <a:cs typeface="B Yagut" panose="00000400000000000000" pitchFamily="2" charset="-78"/>
              </a:rPr>
              <a:t>مورد </a:t>
            </a:r>
            <a:r>
              <a:rPr lang="fa-IR" sz="2400" dirty="0">
                <a:cs typeface="B Yagut" panose="00000400000000000000" pitchFamily="2" charset="-78"/>
              </a:rPr>
              <a:t>نظر که در اینجا «تعهد سازمانی» بوده ارزیابی نشده است.</a:t>
            </a:r>
            <a:endParaRPr lang="fa-IR" sz="2400" dirty="0">
              <a:effectLst/>
              <a:cs typeface="B Yagut" panose="00000400000000000000" pitchFamily="2" charset="-78"/>
            </a:endParaRPr>
          </a:p>
        </p:txBody>
      </p:sp>
      <p:pic>
        <p:nvPicPr>
          <p:cNvPr id="2051" name="Picture 3" descr="C:\Users\Amini\Desktop\BA\روایی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52452"/>
            <a:ext cx="2895600" cy="1770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2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67621">
        <p14:reveal/>
      </p:transition>
    </mc:Choice>
    <mc:Fallback xmlns="">
      <p:transition spd="slow" advTm="676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fa-IR" b="1" dirty="0" smtClean="0"/>
              <a:t/>
            </a:r>
            <a:br>
              <a:rPr lang="fa-IR" b="1" dirty="0" smtClean="0"/>
            </a:br>
            <a:r>
              <a:rPr lang="fa-IR" b="1" dirty="0"/>
              <a:t/>
            </a:r>
            <a:br>
              <a:rPr lang="fa-IR" b="1" dirty="0"/>
            </a:br>
            <a:r>
              <a:rPr lang="fa-IR" b="1" dirty="0" smtClean="0"/>
              <a:t/>
            </a:r>
            <a:br>
              <a:rPr lang="fa-IR" b="1" dirty="0" smtClean="0"/>
            </a:br>
            <a:r>
              <a:rPr lang="fa-IR" b="1" dirty="0" smtClean="0">
                <a:solidFill>
                  <a:srgbClr val="FF0000"/>
                </a:solidFill>
              </a:rPr>
              <a:t>پایایی </a:t>
            </a:r>
            <a:r>
              <a:rPr lang="fa-IR" b="1" dirty="0">
                <a:solidFill>
                  <a:srgbClr val="FF0000"/>
                </a:solidFill>
              </a:rPr>
              <a:t>به چه معناست</a:t>
            </a:r>
            <a:r>
              <a:rPr lang="fa-IR" b="1" dirty="0" smtClean="0">
                <a:solidFill>
                  <a:srgbClr val="FF0000"/>
                </a:solidFill>
              </a:rPr>
              <a:t>؟</a:t>
            </a:r>
            <a:r>
              <a:rPr lang="fa-IR" b="1" dirty="0" smtClean="0"/>
              <a:t/>
            </a:r>
            <a:br>
              <a:rPr lang="fa-IR" b="1" dirty="0" smtClean="0"/>
            </a:br>
            <a:r>
              <a:rPr lang="fa-IR" b="1" dirty="0"/>
              <a:t/>
            </a:r>
            <a:br>
              <a:rPr lang="fa-IR" b="1" dirty="0"/>
            </a:br>
            <a:r>
              <a:rPr lang="fa-IR" b="1" dirty="0"/>
              <a:t/>
            </a:r>
            <a:br>
              <a:rPr lang="fa-IR" b="1" dirty="0"/>
            </a:br>
            <a:endParaRPr lang="fa-IR" dirty="0"/>
          </a:p>
        </p:txBody>
      </p:sp>
      <p:sp>
        <p:nvSpPr>
          <p:cNvPr id="4" name="Rectangle 3"/>
          <p:cNvSpPr/>
          <p:nvPr/>
        </p:nvSpPr>
        <p:spPr>
          <a:xfrm>
            <a:off x="762000" y="1476138"/>
            <a:ext cx="7696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400" dirty="0" smtClean="0">
                <a:cs typeface="B Yagut" panose="00000400000000000000" pitchFamily="2" charset="-78"/>
              </a:rPr>
              <a:t>وقتی </a:t>
            </a:r>
            <a:r>
              <a:rPr lang="fa-IR" sz="2400" dirty="0">
                <a:cs typeface="B Yagut" panose="00000400000000000000" pitchFamily="2" charset="-78"/>
              </a:rPr>
              <a:t>گفته می­ شود ابزار گردآوری داده ­ها باید ویژگی پایایی یا </a:t>
            </a:r>
            <a:r>
              <a:rPr lang="fa-IR" sz="2400" dirty="0" smtClean="0">
                <a:cs typeface="B Yagut" panose="00000400000000000000" pitchFamily="2" charset="-78"/>
              </a:rPr>
              <a:t>                 </a:t>
            </a:r>
            <a:r>
              <a:rPr lang="en-US" sz="2400" dirty="0" smtClean="0">
                <a:cs typeface="B Yagut" panose="00000400000000000000" pitchFamily="2" charset="-78"/>
              </a:rPr>
              <a:t>(Reliability</a:t>
            </a:r>
            <a:r>
              <a:rPr lang="en-US" sz="2400" dirty="0">
                <a:cs typeface="B Yagut" panose="00000400000000000000" pitchFamily="2" charset="-78"/>
              </a:rPr>
              <a:t>) </a:t>
            </a:r>
            <a:r>
              <a:rPr lang="fa-IR" sz="2400" dirty="0" smtClean="0">
                <a:cs typeface="B Yagut" panose="00000400000000000000" pitchFamily="2" charset="-78"/>
              </a:rPr>
              <a:t> را </a:t>
            </a:r>
            <a:r>
              <a:rPr lang="fa-IR" sz="2400" dirty="0">
                <a:cs typeface="B Yagut" panose="00000400000000000000" pitchFamily="2" charset="-78"/>
              </a:rPr>
              <a:t>داشته باشند بدین معناست که اگر در چند زمان مختلف در یک جمعیت از آن استفاده کنیم در نتیجه به دست آمده اختلاف چندانی مشاهده نمی کنیم.</a:t>
            </a:r>
            <a:endParaRPr lang="fa-IR" sz="2400" dirty="0">
              <a:effectLst/>
              <a:cs typeface="B Yagut" panose="00000400000000000000" pitchFamily="2" charset="-78"/>
            </a:endParaRPr>
          </a:p>
        </p:txBody>
      </p:sp>
      <p:pic>
        <p:nvPicPr>
          <p:cNvPr id="9218" name="Picture 2" descr="C:\Users\User\Desktop\برنامه ریزی عملیاتی و مدیریت ارتقاء کیفیت خدمات در خانه های بهداشت\New folder\پايايي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84462"/>
            <a:ext cx="4572000" cy="24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63768">
        <p14:reveal/>
      </p:transition>
    </mc:Choice>
    <mc:Fallback xmlns="">
      <p:transition spd="slow" advTm="637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9600" y="1752600"/>
            <a:ext cx="7924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cs typeface="B Yagut" panose="00000400000000000000" pitchFamily="2" charset="-78"/>
              </a:rPr>
              <a:t>اهداف آموزشي</a:t>
            </a:r>
            <a:r>
              <a:rPr lang="en-US" sz="2800" b="1" dirty="0">
                <a:cs typeface="B Yagut" panose="00000400000000000000" pitchFamily="2" charset="-78"/>
              </a:rPr>
              <a:t>:</a:t>
            </a:r>
            <a:endParaRPr lang="en-US" sz="2800" dirty="0">
              <a:cs typeface="B Yagut" panose="00000400000000000000" pitchFamily="2" charset="-78"/>
            </a:endParaRPr>
          </a:p>
          <a:p>
            <a:pPr algn="r" rtl="1"/>
            <a:r>
              <a:rPr lang="en-US" sz="2800" b="1" dirty="0">
                <a:cs typeface="B Yagut" panose="00000400000000000000" pitchFamily="2" charset="-78"/>
              </a:rPr>
              <a:t> </a:t>
            </a:r>
            <a:endParaRPr lang="en-US" sz="2800" dirty="0">
              <a:cs typeface="B Yagut" panose="00000400000000000000" pitchFamily="2" charset="-78"/>
            </a:endParaRPr>
          </a:p>
          <a:p>
            <a:pPr algn="r" rtl="1"/>
            <a:r>
              <a:rPr lang="ar-SA" sz="2800" dirty="0">
                <a:cs typeface="B Yagut" panose="00000400000000000000" pitchFamily="2" charset="-78"/>
              </a:rPr>
              <a:t>انتظار می رود فراگیر پس از پایان این بخش بتواند</a:t>
            </a:r>
            <a:r>
              <a:rPr lang="en-US" sz="2800" dirty="0">
                <a:cs typeface="B Yagut" panose="00000400000000000000" pitchFamily="2" charset="-78"/>
              </a:rPr>
              <a:t>:</a:t>
            </a:r>
          </a:p>
          <a:p>
            <a:pPr algn="r" rtl="1"/>
            <a:r>
              <a:rPr lang="fa-IR" sz="2800" dirty="0" smtClean="0">
                <a:cs typeface="B Yagut" panose="00000400000000000000" pitchFamily="2" charset="-78"/>
              </a:rPr>
              <a:t>1- </a:t>
            </a:r>
            <a:r>
              <a:rPr lang="ar-SA" sz="2800" dirty="0" smtClean="0">
                <a:cs typeface="B Yagut" panose="00000400000000000000" pitchFamily="2" charset="-78"/>
              </a:rPr>
              <a:t>استاندارد </a:t>
            </a:r>
            <a:r>
              <a:rPr lang="ar-SA" sz="2800" dirty="0">
                <a:cs typeface="B Yagut" panose="00000400000000000000" pitchFamily="2" charset="-78"/>
              </a:rPr>
              <a:t>را تعریف </a:t>
            </a:r>
            <a:r>
              <a:rPr lang="ar-SA" sz="2800" dirty="0" smtClean="0">
                <a:cs typeface="B Yagut" panose="00000400000000000000" pitchFamily="2" charset="-78"/>
              </a:rPr>
              <a:t>كند</a:t>
            </a:r>
            <a:r>
              <a:rPr lang="fa-IR" sz="2800" dirty="0" smtClean="0">
                <a:cs typeface="B Yagut" panose="00000400000000000000" pitchFamily="2" charset="-78"/>
              </a:rPr>
              <a:t>.</a:t>
            </a:r>
            <a:endParaRPr lang="en-US" sz="2800" dirty="0">
              <a:cs typeface="B Yagut" panose="00000400000000000000" pitchFamily="2" charset="-78"/>
            </a:endParaRPr>
          </a:p>
          <a:p>
            <a:pPr algn="r" rtl="1"/>
            <a:r>
              <a:rPr lang="fa-IR" sz="2800" dirty="0" smtClean="0">
                <a:cs typeface="B Yagut" panose="00000400000000000000" pitchFamily="2" charset="-78"/>
              </a:rPr>
              <a:t>2- </a:t>
            </a:r>
            <a:r>
              <a:rPr lang="ar-SA" sz="2800" dirty="0" smtClean="0">
                <a:cs typeface="B Yagut" panose="00000400000000000000" pitchFamily="2" charset="-78"/>
              </a:rPr>
              <a:t>حیطه </a:t>
            </a:r>
            <a:r>
              <a:rPr lang="ar-SA" sz="2800" dirty="0">
                <a:cs typeface="B Yagut" panose="00000400000000000000" pitchFamily="2" charset="-78"/>
              </a:rPr>
              <a:t>های استاندارد را </a:t>
            </a:r>
            <a:r>
              <a:rPr lang="ar-SA" sz="2800" dirty="0" smtClean="0">
                <a:cs typeface="B Yagut" panose="00000400000000000000" pitchFamily="2" charset="-78"/>
              </a:rPr>
              <a:t>بشناسد</a:t>
            </a:r>
            <a:r>
              <a:rPr lang="fa-IR" sz="2800" dirty="0" smtClean="0">
                <a:cs typeface="B Yagut" panose="00000400000000000000" pitchFamily="2" charset="-78"/>
              </a:rPr>
              <a:t>.</a:t>
            </a:r>
            <a:endParaRPr lang="en-US" sz="2800" dirty="0">
              <a:cs typeface="B Yagut" panose="00000400000000000000" pitchFamily="2" charset="-78"/>
            </a:endParaRPr>
          </a:p>
          <a:p>
            <a:pPr algn="r" rtl="1"/>
            <a:r>
              <a:rPr lang="fa-IR" sz="2800" dirty="0" smtClean="0">
                <a:cs typeface="B Yagut" panose="00000400000000000000" pitchFamily="2" charset="-78"/>
              </a:rPr>
              <a:t>3- </a:t>
            </a:r>
            <a:r>
              <a:rPr lang="ar-SA" sz="2800" dirty="0" smtClean="0">
                <a:cs typeface="B Yagut" panose="00000400000000000000" pitchFamily="2" charset="-78"/>
              </a:rPr>
              <a:t>برای </a:t>
            </a:r>
            <a:r>
              <a:rPr lang="ar-SA" sz="2800" dirty="0">
                <a:cs typeface="B Yagut" panose="00000400000000000000" pitchFamily="2" charset="-78"/>
              </a:rPr>
              <a:t>یکی از </a:t>
            </a:r>
            <a:r>
              <a:rPr lang="ar-SA" sz="2800" dirty="0" smtClean="0">
                <a:cs typeface="B Yagut" panose="00000400000000000000" pitchFamily="2" charset="-78"/>
              </a:rPr>
              <a:t>فرایندهای </a:t>
            </a:r>
            <a:r>
              <a:rPr lang="ar-SA" sz="2800" dirty="0">
                <a:cs typeface="B Yagut" panose="00000400000000000000" pitchFamily="2" charset="-78"/>
              </a:rPr>
              <a:t>خانه بهداشت، حداقل </a:t>
            </a:r>
            <a:r>
              <a:rPr lang="ar-SA" sz="2800" dirty="0" smtClean="0">
                <a:cs typeface="B Yagut" panose="00000400000000000000" pitchFamily="2" charset="-78"/>
              </a:rPr>
              <a:t>یك</a:t>
            </a: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ar-SA" sz="2800" dirty="0" smtClean="0">
                <a:cs typeface="B Yagut" panose="00000400000000000000" pitchFamily="2" charset="-78"/>
              </a:rPr>
              <a:t>استاندارد </a:t>
            </a:r>
            <a:r>
              <a:rPr lang="ar-SA" sz="2800" dirty="0">
                <a:cs typeface="B Yagut" panose="00000400000000000000" pitchFamily="2" charset="-78"/>
              </a:rPr>
              <a:t>در هر حیطه بیان </a:t>
            </a:r>
            <a:r>
              <a:rPr lang="ar-SA" sz="2800" dirty="0" smtClean="0">
                <a:cs typeface="B Yagut" panose="00000400000000000000" pitchFamily="2" charset="-78"/>
              </a:rPr>
              <a:t>كند</a:t>
            </a:r>
            <a:r>
              <a:rPr lang="fa-IR" sz="2800" dirty="0" smtClean="0">
                <a:cs typeface="B Yagut" panose="00000400000000000000" pitchFamily="2" charset="-78"/>
              </a:rPr>
              <a:t>.</a:t>
            </a:r>
            <a:endParaRPr lang="en-US" sz="2800" dirty="0">
              <a:cs typeface="B Yagut" panose="00000400000000000000" pitchFamily="2" charset="-78"/>
            </a:endParaRPr>
          </a:p>
          <a:p>
            <a:pPr algn="r" rtl="1"/>
            <a:r>
              <a:rPr lang="fa-IR" sz="2800" dirty="0" smtClean="0">
                <a:cs typeface="B Yagut" panose="00000400000000000000" pitchFamily="2" charset="-78"/>
              </a:rPr>
              <a:t>4-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ar-SA" sz="2800" dirty="0">
                <a:cs typeface="B Yagut" panose="00000400000000000000" pitchFamily="2" charset="-78"/>
              </a:rPr>
              <a:t>انواع سنجش </a:t>
            </a:r>
            <a:r>
              <a:rPr lang="ar-SA" sz="2800" dirty="0" smtClean="0">
                <a:cs typeface="B Yagut" panose="00000400000000000000" pitchFamily="2" charset="-78"/>
              </a:rPr>
              <a:t>فرایند </a:t>
            </a:r>
            <a:r>
              <a:rPr lang="ar-SA" sz="2800" dirty="0">
                <a:cs typeface="B Yagut" panose="00000400000000000000" pitchFamily="2" charset="-78"/>
              </a:rPr>
              <a:t>را توضیح دهد و برای هریك مثالی بیان </a:t>
            </a:r>
            <a:r>
              <a:rPr lang="ar-SA" sz="2800" dirty="0" smtClean="0">
                <a:cs typeface="B Yagut" panose="00000400000000000000" pitchFamily="2" charset="-78"/>
              </a:rPr>
              <a:t>كند</a:t>
            </a:r>
            <a:r>
              <a:rPr lang="fa-IR" sz="2800" dirty="0" smtClean="0">
                <a:cs typeface="B Yagut" panose="00000400000000000000" pitchFamily="2" charset="-78"/>
              </a:rPr>
              <a:t>.</a:t>
            </a:r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9867">
        <p14:reveal/>
      </p:transition>
    </mc:Choice>
    <mc:Fallback xmlns="">
      <p:transition spd="slow" advTm="298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>
            <a:noAutofit/>
          </a:bodyPr>
          <a:lstStyle/>
          <a:p>
            <a:pPr algn="just" rtl="1">
              <a:lnSpc>
                <a:spcPct val="150000"/>
              </a:lnSpc>
            </a:pPr>
            <a:r>
              <a:rPr lang="ar-SA" sz="2400" dirty="0">
                <a:cs typeface="B Yagut" panose="00000400000000000000" pitchFamily="2" charset="-78"/>
              </a:rPr>
              <a:t>عملکرد هر </a:t>
            </a:r>
            <a:r>
              <a:rPr lang="ar-SA" sz="2400" dirty="0" smtClean="0">
                <a:cs typeface="B Yagut" panose="00000400000000000000" pitchFamily="2" charset="-78"/>
              </a:rPr>
              <a:t>فرایند </a:t>
            </a:r>
            <a:r>
              <a:rPr lang="ar-SA" sz="2400" dirty="0">
                <a:cs typeface="B Yagut" panose="00000400000000000000" pitchFamily="2" charset="-78"/>
              </a:rPr>
              <a:t>اثرات متفاوتی را در طول زمان بوجود می آورد كه در نتایج حاصله در دراز مدت عوامل </a:t>
            </a:r>
            <a:r>
              <a:rPr lang="ar-SA" sz="2400" dirty="0" smtClean="0">
                <a:cs typeface="B Yagut" panose="00000400000000000000" pitchFamily="2" charset="-78"/>
              </a:rPr>
              <a:t>گوناگون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ar-SA" sz="2400" dirty="0" smtClean="0">
                <a:cs typeface="B Yagut" panose="00000400000000000000" pitchFamily="2" charset="-78"/>
              </a:rPr>
              <a:t>دیگری </a:t>
            </a:r>
            <a:r>
              <a:rPr lang="ar-SA" sz="2400" dirty="0">
                <a:cs typeface="B Yagut" panose="00000400000000000000" pitchFamily="2" charset="-78"/>
              </a:rPr>
              <a:t>نیز دخیل </a:t>
            </a:r>
            <a:r>
              <a:rPr lang="ar-SA" sz="2400" dirty="0" smtClean="0">
                <a:cs typeface="B Yagut" panose="00000400000000000000" pitchFamily="2" charset="-78"/>
              </a:rPr>
              <a:t>هستند</a:t>
            </a:r>
            <a:r>
              <a:rPr lang="fa-IR" sz="2400" dirty="0" smtClean="0">
                <a:cs typeface="B Yagut" panose="00000400000000000000" pitchFamily="2" charset="-78"/>
              </a:rPr>
              <a:t>.</a:t>
            </a:r>
            <a:r>
              <a:rPr lang="en-US" sz="2400" dirty="0" smtClean="0">
                <a:cs typeface="B Yagut" panose="00000400000000000000" pitchFamily="2" charset="-78"/>
              </a:rPr>
              <a:t> </a:t>
            </a:r>
            <a:r>
              <a:rPr lang="ar-SA" sz="2400" dirty="0">
                <a:cs typeface="B Yagut" panose="00000400000000000000" pitchFamily="2" charset="-78"/>
              </a:rPr>
              <a:t>مورد سنجش تا حد امکان باید از نتایج مختص </a:t>
            </a:r>
            <a:r>
              <a:rPr lang="ar-SA" sz="2400" dirty="0" smtClean="0">
                <a:cs typeface="B Yagut" panose="00000400000000000000" pitchFamily="2" charset="-78"/>
              </a:rPr>
              <a:t>فرایند </a:t>
            </a:r>
            <a:r>
              <a:rPr lang="ar-SA" sz="2400" dirty="0">
                <a:cs typeface="B Yagut" panose="00000400000000000000" pitchFamily="2" charset="-78"/>
              </a:rPr>
              <a:t>مربوطه انتخاب شوند</a:t>
            </a:r>
            <a:r>
              <a:rPr lang="en-US" sz="2400" dirty="0">
                <a:cs typeface="B Yagut" panose="00000400000000000000" pitchFamily="2" charset="-78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ar-SA" sz="2400" dirty="0">
                <a:cs typeface="B Yagut" panose="00000400000000000000" pitchFamily="2" charset="-78"/>
              </a:rPr>
              <a:t>حساسیت بیشتری در تشخیص مشکلات داشته باشند</a:t>
            </a:r>
            <a:r>
              <a:rPr lang="en-US" sz="2400" dirty="0">
                <a:cs typeface="B Yagut" panose="00000400000000000000" pitchFamily="2" charset="-78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ar-SA" sz="2400" dirty="0">
                <a:cs typeface="B Yagut" panose="00000400000000000000" pitchFamily="2" charset="-78"/>
              </a:rPr>
              <a:t>اندازه گیری بیشتری در تشخیص مشکلات داشته باشند</a:t>
            </a:r>
            <a:r>
              <a:rPr lang="en-US" sz="2400" dirty="0" smtClean="0">
                <a:cs typeface="B Yagut" panose="00000400000000000000" pitchFamily="2" charset="-78"/>
              </a:rPr>
              <a:t>.</a:t>
            </a: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8194" name="Picture 2" descr="C:\Users\User\Desktop\برنامه ریزی عملیاتی و مدیریت ارتقاء کیفیت خدمات در خانه های بهداشت\New folder\خطا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343400"/>
            <a:ext cx="3657600" cy="2209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5263">
        <p14:reveal/>
      </p:transition>
    </mc:Choice>
    <mc:Fallback xmlns="">
      <p:transition spd="slow" advTm="352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>
            <a:noAutofit/>
          </a:bodyPr>
          <a:lstStyle/>
          <a:p>
            <a:pPr algn="just" rtl="1">
              <a:lnSpc>
                <a:spcPct val="150000"/>
              </a:lnSpc>
            </a:pPr>
            <a:r>
              <a:rPr lang="ar-SA" sz="2400" dirty="0" smtClean="0">
                <a:cs typeface="B Yagut" panose="00000400000000000000" pitchFamily="2" charset="-78"/>
              </a:rPr>
              <a:t>مورد </a:t>
            </a:r>
            <a:r>
              <a:rPr lang="ar-SA" sz="2400" dirty="0">
                <a:cs typeface="B Yagut" panose="00000400000000000000" pitchFamily="2" charset="-78"/>
              </a:rPr>
              <a:t>سنجش باید طوری انتخاب شود </a:t>
            </a:r>
            <a:r>
              <a:rPr lang="ar-SA" sz="2400" dirty="0" smtClean="0">
                <a:cs typeface="B Yagut" panose="00000400000000000000" pitchFamily="2" charset="-78"/>
              </a:rPr>
              <a:t>ک</a:t>
            </a:r>
            <a:r>
              <a:rPr lang="fa-IR" sz="2400" dirty="0" smtClean="0">
                <a:cs typeface="B Yagut" panose="00000400000000000000" pitchFamily="2" charset="-78"/>
              </a:rPr>
              <a:t>ه</a:t>
            </a:r>
            <a:r>
              <a:rPr lang="ar-SA" sz="2400" dirty="0" smtClean="0">
                <a:cs typeface="B Yagut" panose="00000400000000000000" pitchFamily="2" charset="-78"/>
              </a:rPr>
              <a:t> </a:t>
            </a:r>
            <a:r>
              <a:rPr lang="ar-SA" sz="2400" dirty="0">
                <a:cs typeface="B Yagut" panose="00000400000000000000" pitchFamily="2" charset="-78"/>
              </a:rPr>
              <a:t>بتوان </a:t>
            </a:r>
            <a:r>
              <a:rPr lang="ar-SA" sz="2400" dirty="0" smtClean="0">
                <a:cs typeface="B Yagut" panose="00000400000000000000" pitchFamily="2" charset="-78"/>
              </a:rPr>
              <a:t>فرایند </a:t>
            </a:r>
            <a:r>
              <a:rPr lang="ar-SA" sz="2400" dirty="0">
                <a:cs typeface="B Yagut" panose="00000400000000000000" pitchFamily="2" charset="-78"/>
              </a:rPr>
              <a:t>پیشگیری از خطاها را ایجاد </a:t>
            </a:r>
            <a:r>
              <a:rPr lang="ar-SA" sz="2400" dirty="0" smtClean="0">
                <a:cs typeface="B Yagut" panose="00000400000000000000" pitchFamily="2" charset="-78"/>
              </a:rPr>
              <a:t>نمود</a:t>
            </a:r>
            <a:r>
              <a:rPr lang="fa-IR" sz="2400" dirty="0" smtClean="0">
                <a:cs typeface="B Yagut" panose="00000400000000000000" pitchFamily="2" charset="-78"/>
              </a:rPr>
              <a:t>.</a:t>
            </a:r>
            <a:r>
              <a:rPr lang="en-US" sz="2400" dirty="0" smtClean="0">
                <a:cs typeface="B Yagut" panose="00000400000000000000" pitchFamily="2" charset="-78"/>
              </a:rPr>
              <a:t> </a:t>
            </a:r>
            <a:r>
              <a:rPr lang="ar-SA" sz="2400" dirty="0">
                <a:cs typeface="B Yagut" panose="00000400000000000000" pitchFamily="2" charset="-78"/>
              </a:rPr>
              <a:t>فرض كنید می خواهید </a:t>
            </a:r>
            <a:r>
              <a:rPr lang="ar-SA" sz="2400" dirty="0" smtClean="0">
                <a:cs typeface="B Yagut" panose="00000400000000000000" pitchFamily="2" charset="-78"/>
              </a:rPr>
              <a:t>مراقبت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ar-SA" sz="2400" dirty="0" smtClean="0">
                <a:cs typeface="B Yagut" panose="00000400000000000000" pitchFamily="2" charset="-78"/>
              </a:rPr>
              <a:t>زنان </a:t>
            </a:r>
            <a:r>
              <a:rPr lang="ar-SA" sz="2400" dirty="0">
                <a:cs typeface="B Yagut" panose="00000400000000000000" pitchFamily="2" charset="-78"/>
              </a:rPr>
              <a:t>باردار را ارتقا دهید و اگر مورد سنجش را تعداد مراقبت یك زن باردار در دوران بارداری انتخاب نمایید و فرصت </a:t>
            </a:r>
            <a:r>
              <a:rPr lang="ar-SA" sz="2400" dirty="0" smtClean="0">
                <a:cs typeface="B Yagut" panose="00000400000000000000" pitchFamily="2" charset="-78"/>
              </a:rPr>
              <a:t>را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ar-SA" sz="2400" dirty="0" smtClean="0">
                <a:cs typeface="B Yagut" panose="00000400000000000000" pitchFamily="2" charset="-78"/>
              </a:rPr>
              <a:t>برای </a:t>
            </a:r>
            <a:r>
              <a:rPr lang="ar-SA" sz="2400" dirty="0">
                <a:cs typeface="B Yagut" panose="00000400000000000000" pitchFamily="2" charset="-78"/>
              </a:rPr>
              <a:t>استفاده از آن در تدوین برنامه پیشگیری از خطا </a:t>
            </a:r>
            <a:r>
              <a:rPr lang="ar-SA" sz="2400" dirty="0" smtClean="0">
                <a:cs typeface="B Yagut" panose="00000400000000000000" pitchFamily="2" charset="-78"/>
              </a:rPr>
              <a:t>از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ar-SA" sz="2400" dirty="0" smtClean="0">
                <a:cs typeface="B Yagut" panose="00000400000000000000" pitchFamily="2" charset="-78"/>
              </a:rPr>
              <a:t>دست </a:t>
            </a:r>
            <a:r>
              <a:rPr lang="ar-SA" sz="2400" dirty="0">
                <a:cs typeface="B Yagut" panose="00000400000000000000" pitchFamily="2" charset="-78"/>
              </a:rPr>
              <a:t>خواهید </a:t>
            </a:r>
            <a:r>
              <a:rPr lang="ar-SA" sz="2400" dirty="0" smtClean="0">
                <a:cs typeface="B Yagut" panose="00000400000000000000" pitchFamily="2" charset="-78"/>
              </a:rPr>
              <a:t>داد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ar-SA" sz="2400" dirty="0" smtClean="0">
                <a:cs typeface="B Yagut" panose="00000400000000000000" pitchFamily="2" charset="-78"/>
              </a:rPr>
              <a:t>ولی </a:t>
            </a:r>
            <a:r>
              <a:rPr lang="ar-SA" sz="2400" dirty="0">
                <a:cs typeface="B Yagut" panose="00000400000000000000" pitchFamily="2" charset="-78"/>
              </a:rPr>
              <a:t>اگر نسبت زنان باردار مراقبت شده </a:t>
            </a:r>
            <a:r>
              <a:rPr lang="ar-SA" sz="2400" dirty="0" smtClean="0">
                <a:cs typeface="B Yagut" panose="00000400000000000000" pitchFamily="2" charset="-78"/>
              </a:rPr>
              <a:t>در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ar-SA" sz="2400" dirty="0" smtClean="0">
                <a:cs typeface="B Yagut" panose="00000400000000000000" pitchFamily="2" charset="-78"/>
              </a:rPr>
              <a:t>هر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ar-SA" sz="2400" dirty="0" smtClean="0">
                <a:cs typeface="B Yagut" panose="00000400000000000000" pitchFamily="2" charset="-78"/>
              </a:rPr>
              <a:t>هفته </a:t>
            </a:r>
            <a:r>
              <a:rPr lang="ar-SA" sz="2400" dirty="0">
                <a:cs typeface="B Yagut" panose="00000400000000000000" pitchFamily="2" charset="-78"/>
              </a:rPr>
              <a:t>را به عنوان مورد سنجش انتخاب نمایید به آسانی می توانید اقدامات پیشگیری از خطا را انجام دهید</a:t>
            </a:r>
            <a:r>
              <a:rPr lang="en-US" sz="2400" dirty="0">
                <a:cs typeface="B Yagut" panose="00000400000000000000" pitchFamily="2" charset="-78"/>
              </a:rPr>
              <a:t>.</a:t>
            </a:r>
          </a:p>
          <a:p>
            <a:pPr marL="0" indent="0" algn="r">
              <a:buNone/>
            </a:pP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7170" name="Picture 2" descr="C:\Users\User\Desktop\برنامه ریزی عملیاتی و مدیریت ارتقاء کیفیت خدمات در خانه های بهداشت\New folder\خطا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24400"/>
            <a:ext cx="3048000" cy="198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52481">
        <p14:reveal/>
      </p:transition>
    </mc:Choice>
    <mc:Fallback xmlns="">
      <p:transition spd="slow" advTm="524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5384" y="1112817"/>
            <a:ext cx="7935686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400" dirty="0">
                <a:cs typeface="B Yagut" panose="00000400000000000000" pitchFamily="2" charset="-78"/>
              </a:rPr>
              <a:t>در نظام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سلامت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مهمتـرين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هـدف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نظـام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ارائـه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خـدمات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سلامت</a:t>
            </a:r>
            <a:r>
              <a:rPr lang="en-US" sz="2400" dirty="0">
                <a:cs typeface="B Yagut" panose="00000400000000000000" pitchFamily="2" charset="-78"/>
              </a:rPr>
              <a:t>، </a:t>
            </a:r>
            <a:r>
              <a:rPr lang="en-US" sz="2400" dirty="0" err="1">
                <a:cs typeface="B Yagut" panose="00000400000000000000" pitchFamily="2" charset="-78"/>
              </a:rPr>
              <a:t>توليد</a:t>
            </a:r>
            <a:r>
              <a:rPr lang="en-US" sz="2400" dirty="0">
                <a:cs typeface="B Yagut" panose="00000400000000000000" pitchFamily="2" charset="-78"/>
              </a:rPr>
              <a:t> و </a:t>
            </a:r>
            <a:r>
              <a:rPr lang="en-US" sz="2400" dirty="0" err="1">
                <a:cs typeface="B Yagut" panose="00000400000000000000" pitchFamily="2" charset="-78"/>
              </a:rPr>
              <a:t>ارائه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محصولي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به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نام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سلامتي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است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كه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ارائه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مناسب</a:t>
            </a:r>
            <a:r>
              <a:rPr lang="en-US" sz="2400" dirty="0">
                <a:cs typeface="B Yagut" panose="00000400000000000000" pitchFamily="2" charset="-78"/>
              </a:rPr>
              <a:t> و </a:t>
            </a:r>
            <a:r>
              <a:rPr lang="en-US" sz="2400" dirty="0" err="1">
                <a:cs typeface="B Yagut" panose="00000400000000000000" pitchFamily="2" charset="-78"/>
              </a:rPr>
              <a:t>با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كيفيـت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ايـن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محصـول</a:t>
            </a:r>
            <a:r>
              <a:rPr lang="en-US" sz="2400" dirty="0">
                <a:cs typeface="B Yagut" panose="00000400000000000000" pitchFamily="2" charset="-78"/>
              </a:rPr>
              <a:t>، </a:t>
            </a:r>
            <a:r>
              <a:rPr lang="en-US" sz="2400" dirty="0" err="1">
                <a:cs typeface="B Yagut" panose="00000400000000000000" pitchFamily="2" charset="-78"/>
              </a:rPr>
              <a:t>نيازمنـد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تدوين</a:t>
            </a:r>
            <a:r>
              <a:rPr lang="en-US" sz="2400" dirty="0">
                <a:cs typeface="B Yagut" panose="00000400000000000000" pitchFamily="2" charset="-78"/>
              </a:rPr>
              <a:t> و </a:t>
            </a:r>
            <a:r>
              <a:rPr lang="en-US" sz="2400" dirty="0" err="1">
                <a:cs typeface="B Yagut" panose="00000400000000000000" pitchFamily="2" charset="-78"/>
              </a:rPr>
              <a:t>به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كارگيري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شاخص</a:t>
            </a:r>
            <a:r>
              <a:rPr lang="en-US" sz="2400" dirty="0">
                <a:cs typeface="B Yagut" panose="00000400000000000000" pitchFamily="2" charset="-78"/>
              </a:rPr>
              <a:t> و </a:t>
            </a:r>
            <a:r>
              <a:rPr lang="en-US" sz="2400" dirty="0" err="1">
                <a:cs typeface="B Yagut" panose="00000400000000000000" pitchFamily="2" charset="-78"/>
              </a:rPr>
              <a:t>نسخه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هايي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براي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تضمين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ارتقاي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كيفيت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خدمات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در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درازمدت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مي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باشد</a:t>
            </a:r>
            <a:r>
              <a:rPr lang="fa-IR" sz="2400" dirty="0">
                <a:cs typeface="B Yagut" panose="00000400000000000000" pitchFamily="2" charset="-78"/>
              </a:rPr>
              <a:t>.</a:t>
            </a:r>
            <a:r>
              <a:rPr lang="en-US" sz="2400" dirty="0">
                <a:cs typeface="B Yagut" panose="00000400000000000000" pitchFamily="2" charset="-78"/>
              </a:rPr>
              <a:t>  </a:t>
            </a:r>
            <a:r>
              <a:rPr lang="en-US" sz="2400" dirty="0" err="1">
                <a:cs typeface="B Yagut" panose="00000400000000000000" pitchFamily="2" charset="-78"/>
              </a:rPr>
              <a:t>اندازه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گيري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كيفيت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براي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جلب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اطمينان</a:t>
            </a:r>
            <a:r>
              <a:rPr lang="en-US" sz="2400" dirty="0">
                <a:cs typeface="B Yagut" panose="00000400000000000000" pitchFamily="2" charset="-78"/>
              </a:rPr>
              <a:t> و </a:t>
            </a:r>
            <a:r>
              <a:rPr lang="en-US" sz="2400" dirty="0" err="1">
                <a:cs typeface="B Yagut" panose="00000400000000000000" pitchFamily="2" charset="-78"/>
              </a:rPr>
              <a:t>حصول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رضايت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آحاد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جامعه</a:t>
            </a:r>
            <a:r>
              <a:rPr lang="en-US" sz="2400" dirty="0">
                <a:cs typeface="B Yagut" panose="00000400000000000000" pitchFamily="2" charset="-78"/>
              </a:rPr>
              <a:t>، </a:t>
            </a:r>
            <a:r>
              <a:rPr lang="en-US" sz="2400" dirty="0" err="1">
                <a:cs typeface="B Yagut" panose="00000400000000000000" pitchFamily="2" charset="-78"/>
              </a:rPr>
              <a:t>قضاوت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در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زمينه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عملكردها</a:t>
            </a:r>
            <a:r>
              <a:rPr lang="en-US" sz="2400" dirty="0">
                <a:cs typeface="B Yagut" panose="00000400000000000000" pitchFamily="2" charset="-78"/>
              </a:rPr>
              <a:t>، </a:t>
            </a:r>
            <a:r>
              <a:rPr lang="en-US" sz="2400" dirty="0" err="1">
                <a:cs typeface="B Yagut" panose="00000400000000000000" pitchFamily="2" charset="-78"/>
              </a:rPr>
              <a:t>تأمين</a:t>
            </a:r>
            <a:r>
              <a:rPr lang="en-US" sz="2400" dirty="0">
                <a:cs typeface="B Yagut" panose="00000400000000000000" pitchFamily="2" charset="-78"/>
              </a:rPr>
              <a:t> و </a:t>
            </a:r>
            <a:r>
              <a:rPr lang="en-US" sz="2400" dirty="0" err="1">
                <a:cs typeface="B Yagut" panose="00000400000000000000" pitchFamily="2" charset="-78"/>
              </a:rPr>
              <a:t>مديريت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مصرف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منابع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محدود</a:t>
            </a:r>
            <a:r>
              <a:rPr lang="en-US" sz="2400" dirty="0">
                <a:cs typeface="B Yagut" panose="00000400000000000000" pitchFamily="2" charset="-78"/>
              </a:rPr>
              <a:t>، </a:t>
            </a:r>
            <a:r>
              <a:rPr lang="en-US" sz="2400" dirty="0" err="1">
                <a:cs typeface="B Yagut" panose="00000400000000000000" pitchFamily="2" charset="-78"/>
              </a:rPr>
              <a:t>نيازمند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تدوين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چنين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استانداردهايي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مي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400" dirty="0" err="1">
                <a:cs typeface="B Yagut" panose="00000400000000000000" pitchFamily="2" charset="-78"/>
              </a:rPr>
              <a:t>باش</a:t>
            </a:r>
            <a:r>
              <a:rPr lang="fa-IR" sz="2400" dirty="0">
                <a:cs typeface="B Yagut" panose="00000400000000000000" pitchFamily="2" charset="-78"/>
              </a:rPr>
              <a:t>د. </a:t>
            </a: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4098" name="Picture 2" descr="C:\Users\Amini\Desktop\BA\سلامتی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82970"/>
            <a:ext cx="3261090" cy="25274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533400"/>
          </a:xfrm>
        </p:spPr>
        <p:txBody>
          <a:bodyPr>
            <a:noAutofit/>
          </a:bodyPr>
          <a:lstStyle/>
          <a:p>
            <a:pPr algn="r"/>
            <a:r>
              <a:rPr lang="fa-IR" sz="32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نتیجه گیری:</a:t>
            </a:r>
            <a:br>
              <a:rPr lang="fa-IR" sz="3200" b="1" dirty="0" smtClean="0">
                <a:solidFill>
                  <a:srgbClr val="FF0000"/>
                </a:solidFill>
                <a:cs typeface="B Yagut" panose="00000400000000000000" pitchFamily="2" charset="-78"/>
              </a:rPr>
            </a:br>
            <a:r>
              <a:rPr lang="en-US" sz="3200" b="1" dirty="0">
                <a:solidFill>
                  <a:srgbClr val="FF0000"/>
                </a:solidFill>
                <a:cs typeface="B Yagut" panose="00000400000000000000" pitchFamily="2" charset="-78"/>
              </a:rPr>
              <a:t/>
            </a:r>
            <a:br>
              <a:rPr lang="en-US" sz="3200" b="1" dirty="0">
                <a:solidFill>
                  <a:srgbClr val="FF0000"/>
                </a:solidFill>
                <a:cs typeface="B Yagut" panose="00000400000000000000" pitchFamily="2" charset="-78"/>
              </a:rPr>
            </a:br>
            <a:endParaRPr lang="fa-IR" sz="3200" b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0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58954">
        <p14:reveal/>
      </p:transition>
    </mc:Choice>
    <mc:Fallback xmlns="">
      <p:transition spd="slow" advTm="589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838200"/>
            <a:ext cx="79356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400" dirty="0" smtClean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اسـتانداردها </a:t>
            </a:r>
            <a:r>
              <a:rPr lang="fa-IR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همچنـين بـه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سياستگذاران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نيز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كمك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خواهد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نمود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تا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به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طور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نظام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مند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به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توسعه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و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پايش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خدمات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اقـدام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نمـوده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و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از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ايـن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طريق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،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آنان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را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به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اهدافي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كه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از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ارائه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خدمات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و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مراقبتهاي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سلامت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دارند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،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نائل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و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به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نيازهاي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مردم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و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جامعه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پاسخ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 smtClean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دهند</a:t>
            </a:r>
            <a:r>
              <a:rPr lang="fa-IR" sz="2400" dirty="0" smtClean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.</a:t>
            </a:r>
            <a:r>
              <a:rPr lang="en-US" sz="2400" dirty="0" smtClean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fa-IR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علاوه بر تدوين استانداردها، نظارت بر رعايت اي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ن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استانداردها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نيـز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حـائز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اهميـت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مـي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باشـد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و </a:t>
            </a:r>
            <a:r>
              <a:rPr lang="en-US" sz="2400" dirty="0" err="1" smtClean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مي</a:t>
            </a:r>
            <a:r>
              <a:rPr lang="fa-IR" sz="2400" dirty="0" smtClean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 smtClean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تواند</a:t>
            </a:r>
            <a:r>
              <a:rPr lang="en-US" sz="2400" dirty="0" smtClean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 smtClean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موجب</a:t>
            </a:r>
            <a:r>
              <a:rPr lang="en-US" sz="2400" dirty="0" smtClean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افزايش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رضايتمندي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بيماران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و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افزايش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كيفيت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smtClean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و </a:t>
            </a:r>
            <a:r>
              <a:rPr lang="en-US" sz="2400" dirty="0" err="1" smtClean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بهره</a:t>
            </a:r>
            <a:r>
              <a:rPr lang="en-US" sz="2400" dirty="0" smtClean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وري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نظام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ارائه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خدمات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سلامت</a:t>
            </a:r>
            <a:r>
              <a:rPr lang="en-US" sz="2400" dirty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 </a:t>
            </a:r>
            <a:r>
              <a:rPr lang="en-US" sz="2400" dirty="0" err="1" smtClean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گرد</a:t>
            </a:r>
            <a:r>
              <a:rPr lang="fa-IR" sz="2400" dirty="0" smtClean="0">
                <a:latin typeface="Batang" panose="02030600000101010101" pitchFamily="18" charset="-127"/>
                <a:ea typeface="Batang" panose="02030600000101010101" pitchFamily="18" charset="-127"/>
                <a:cs typeface="B Yagut" panose="00000400000000000000" pitchFamily="2" charset="-78"/>
              </a:rPr>
              <a:t>د.</a:t>
            </a:r>
            <a:endParaRPr lang="en-US" sz="2400" dirty="0">
              <a:latin typeface="Batang" panose="02030600000101010101" pitchFamily="18" charset="-127"/>
              <a:ea typeface="Batang" panose="02030600000101010101" pitchFamily="18" charset="-127"/>
              <a:cs typeface="B Yagut" panose="00000400000000000000" pitchFamily="2" charset="-78"/>
            </a:endParaRPr>
          </a:p>
        </p:txBody>
      </p:sp>
      <p:pic>
        <p:nvPicPr>
          <p:cNvPr id="3074" name="Picture 2" descr="C:\Users\Amini\Desktop\BA\s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19650"/>
            <a:ext cx="2895600" cy="1581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9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48020">
        <p14:reveal/>
      </p:transition>
    </mc:Choice>
    <mc:Fallback xmlns="">
      <p:transition spd="slow" advTm="480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تمرین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1- اهمیت </a:t>
            </a:r>
            <a:r>
              <a:rPr lang="ar-SA" dirty="0" smtClean="0">
                <a:cs typeface="B Yagut" panose="00000400000000000000" pitchFamily="2" charset="-78"/>
              </a:rPr>
              <a:t>ارتقاء </a:t>
            </a:r>
            <a:r>
              <a:rPr lang="ar-SA" dirty="0">
                <a:cs typeface="B Yagut" panose="00000400000000000000" pitchFamily="2" charset="-78"/>
              </a:rPr>
              <a:t>استاندارد </a:t>
            </a:r>
            <a:r>
              <a:rPr lang="ar-SA" dirty="0" smtClean="0">
                <a:cs typeface="B Yagut" panose="00000400000000000000" pitchFamily="2" charset="-78"/>
              </a:rPr>
              <a:t>فرایند</a:t>
            </a:r>
            <a:r>
              <a:rPr lang="fa-IR" dirty="0" smtClean="0">
                <a:cs typeface="B Yagut" panose="00000400000000000000" pitchFamily="2" charset="-78"/>
              </a:rPr>
              <a:t> را شرح دهید.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2- </a:t>
            </a:r>
            <a:r>
              <a:rPr lang="ar-SA" dirty="0" smtClean="0">
                <a:cs typeface="B Yagut" panose="00000400000000000000" pitchFamily="2" charset="-78"/>
              </a:rPr>
              <a:t>انواع </a:t>
            </a:r>
            <a:r>
              <a:rPr lang="ar-SA" dirty="0">
                <a:cs typeface="B Yagut" panose="00000400000000000000" pitchFamily="2" charset="-78"/>
              </a:rPr>
              <a:t>سنجش فرایند را توضیح </a:t>
            </a:r>
            <a:r>
              <a:rPr lang="ar-SA" dirty="0" smtClean="0">
                <a:cs typeface="B Yagut" panose="00000400000000000000" pitchFamily="2" charset="-78"/>
              </a:rPr>
              <a:t>ده</a:t>
            </a:r>
            <a:r>
              <a:rPr lang="fa-IR" dirty="0" smtClean="0">
                <a:cs typeface="B Yagut" panose="00000400000000000000" pitchFamily="2" charset="-78"/>
              </a:rPr>
              <a:t>ی</a:t>
            </a:r>
            <a:r>
              <a:rPr lang="ar-SA" dirty="0" smtClean="0">
                <a:cs typeface="B Yagut" panose="00000400000000000000" pitchFamily="2" charset="-78"/>
              </a:rPr>
              <a:t>د </a:t>
            </a:r>
            <a:r>
              <a:rPr lang="ar-SA" dirty="0">
                <a:cs typeface="B Yagut" panose="00000400000000000000" pitchFamily="2" charset="-78"/>
              </a:rPr>
              <a:t>و برای هریك مثالی بیان </a:t>
            </a:r>
            <a:r>
              <a:rPr lang="ar-SA" dirty="0" smtClean="0">
                <a:cs typeface="B Yagut" panose="00000400000000000000" pitchFamily="2" charset="-78"/>
              </a:rPr>
              <a:t>كن</a:t>
            </a:r>
            <a:r>
              <a:rPr lang="fa-IR" dirty="0" smtClean="0">
                <a:cs typeface="B Yagut" panose="00000400000000000000" pitchFamily="2" charset="-78"/>
              </a:rPr>
              <a:t>ی</a:t>
            </a:r>
            <a:r>
              <a:rPr lang="ar-SA" dirty="0" smtClean="0">
                <a:cs typeface="B Yagut" panose="00000400000000000000" pitchFamily="2" charset="-78"/>
              </a:rPr>
              <a:t>د</a:t>
            </a:r>
            <a:r>
              <a:rPr lang="fa-IR" dirty="0">
                <a:cs typeface="B Yagut" panose="00000400000000000000" pitchFamily="2" charset="-78"/>
              </a:rPr>
              <a:t>.</a:t>
            </a:r>
            <a:endParaRPr lang="en-US" dirty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5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280">
        <p14:reveal/>
      </p:transition>
    </mc:Choice>
    <mc:Fallback xmlns="">
      <p:transition spd="slow" advTm="302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Yagut" panose="00000400000000000000" pitchFamily="2" charset="-78"/>
              </a:rPr>
              <a:t>مراجع :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Yagut" panose="00000400000000000000" pitchFamily="2" charset="-78"/>
              </a:rPr>
              <a:t>مغیثی</a:t>
            </a:r>
            <a:r>
              <a:rPr lang="fa-IR" sz="2800" dirty="0">
                <a:cs typeface="B Yagut" panose="00000400000000000000" pitchFamily="2" charset="-78"/>
              </a:rPr>
              <a:t>، </a:t>
            </a:r>
            <a:r>
              <a:rPr lang="fa-IR" sz="2800" dirty="0" smtClean="0">
                <a:cs typeface="B Yagut" panose="00000400000000000000" pitchFamily="2" charset="-78"/>
              </a:rPr>
              <a:t>علیرضا. </a:t>
            </a:r>
            <a:r>
              <a:rPr lang="fa-IR" sz="2800" dirty="0">
                <a:cs typeface="B Yagut" panose="00000400000000000000" pitchFamily="2" charset="-78"/>
              </a:rPr>
              <a:t>آشنایی با مفاهیم و الگوهای برنامه </a:t>
            </a:r>
            <a:r>
              <a:rPr lang="fa-IR" sz="2800" dirty="0" smtClean="0">
                <a:cs typeface="B Yagut" panose="00000400000000000000" pitchFamily="2" charset="-78"/>
              </a:rPr>
              <a:t>ریزی عملیاتی </a:t>
            </a:r>
            <a:r>
              <a:rPr lang="fa-IR" sz="2800" dirty="0">
                <a:cs typeface="B Yagut" panose="00000400000000000000" pitchFamily="2" charset="-78"/>
              </a:rPr>
              <a:t>و مدیریت ارتقاء كیفیت خدمات </a:t>
            </a:r>
            <a:r>
              <a:rPr lang="fa-IR" sz="2800" dirty="0" smtClean="0">
                <a:cs typeface="B Yagut" panose="00000400000000000000" pitchFamily="2" charset="-78"/>
              </a:rPr>
              <a:t>در خانه </a:t>
            </a:r>
            <a:r>
              <a:rPr lang="fa-IR" sz="2800" dirty="0">
                <a:cs typeface="B Yagut" panose="00000400000000000000" pitchFamily="2" charset="-78"/>
              </a:rPr>
              <a:t>های </a:t>
            </a:r>
            <a:r>
              <a:rPr lang="fa-IR" sz="2800" dirty="0" smtClean="0">
                <a:cs typeface="B Yagut" panose="00000400000000000000" pitchFamily="2" charset="-78"/>
              </a:rPr>
              <a:t>بهداشت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Yagut" panose="00000400000000000000" pitchFamily="2" charset="-78"/>
              </a:rPr>
              <a:t>رفیعی فر، شهرام. از </a:t>
            </a:r>
            <a:r>
              <a:rPr lang="fa-IR" sz="2800" dirty="0">
                <a:cs typeface="B Yagut" panose="00000400000000000000" pitchFamily="2" charset="-78"/>
              </a:rPr>
              <a:t>آموزش سلامت تا </a:t>
            </a:r>
            <a:r>
              <a:rPr lang="fa-IR" sz="2800" dirty="0" smtClean="0">
                <a:cs typeface="B Yagut" panose="00000400000000000000" pitchFamily="2" charset="-78"/>
              </a:rPr>
              <a:t>سلامت، تهران، 1383</a:t>
            </a:r>
            <a:endParaRPr lang="en-US" sz="28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9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679">
        <p14:reveal/>
      </p:transition>
    </mc:Choice>
    <mc:Fallback xmlns="">
      <p:transition spd="slow" advTm="16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a-IR" dirty="0" smtClean="0">
                <a:cs typeface="B Yagut" panose="00000400000000000000" pitchFamily="2" charset="-78"/>
              </a:rPr>
              <a:t>لطفا نظرات و پیشنهادات خود پیرامون این بسته آموزشی  را به آدرس زیر ارسال نمایید 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معاونت بهداشتی دانشگاه علوم پزشکی و خدمات بهداشتی درمانی مازندران گروه امور بهورزی</a:t>
            </a:r>
          </a:p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یا </a:t>
            </a:r>
          </a:p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مرکز آموزش بهورزی شهرستان نکا</a:t>
            </a:r>
            <a:endParaRPr lang="en-US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 smtClean="0"/>
              <a:t> </a:t>
            </a:r>
            <a:endParaRPr lang="fa-I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2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2143">
        <p14:reveal/>
      </p:transition>
    </mc:Choice>
    <mc:Fallback xmlns="">
      <p:transition spd="slow" advTm="121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فهرست عناوین 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92500" lnSpcReduction="10000"/>
          </a:bodyPr>
          <a:lstStyle/>
          <a:p>
            <a:pPr algn="r" rtl="1">
              <a:buNone/>
            </a:pPr>
            <a:r>
              <a:rPr lang="fa-IR" dirty="0" smtClean="0">
                <a:cs typeface="B Yagut" pitchFamily="2" charset="-78"/>
              </a:rPr>
              <a:t>1- مقدمه </a:t>
            </a:r>
            <a:endParaRPr lang="en-US" dirty="0" smtClean="0">
              <a:cs typeface="B Yagut" pitchFamily="2" charset="-78"/>
            </a:endParaRPr>
          </a:p>
          <a:p>
            <a:pPr algn="r" rtl="1">
              <a:buNone/>
            </a:pPr>
            <a:r>
              <a:rPr lang="fa-IR" dirty="0">
                <a:cs typeface="B Yagut" pitchFamily="2" charset="-78"/>
              </a:rPr>
              <a:t>2- </a:t>
            </a:r>
            <a:r>
              <a:rPr lang="ar-SA" dirty="0" smtClean="0">
                <a:cs typeface="B Yagut" pitchFamily="2" charset="-78"/>
              </a:rPr>
              <a:t>تعریف استاندارد</a:t>
            </a:r>
            <a:endParaRPr lang="en-US" b="1" dirty="0" smtClean="0">
              <a:cs typeface="B Yagut" panose="00000400000000000000" pitchFamily="2" charset="-78"/>
            </a:endParaRPr>
          </a:p>
          <a:p>
            <a:pPr algn="r" rtl="1">
              <a:buNone/>
            </a:pPr>
            <a:r>
              <a:rPr lang="fa-IR" dirty="0" smtClean="0">
                <a:cs typeface="B Yagut" pitchFamily="2" charset="-78"/>
              </a:rPr>
              <a:t>3- </a:t>
            </a:r>
            <a:r>
              <a:rPr lang="ar-SA" dirty="0">
                <a:cs typeface="B Yagut" pitchFamily="2" charset="-78"/>
              </a:rPr>
              <a:t>حیطه های تدوین استاندارد </a:t>
            </a:r>
            <a:r>
              <a:rPr lang="ar-SA" dirty="0" smtClean="0">
                <a:cs typeface="B Yagut" pitchFamily="2" charset="-78"/>
              </a:rPr>
              <a:t>فرایند</a:t>
            </a:r>
            <a:endParaRPr lang="fa-IR" dirty="0">
              <a:cs typeface="B Yagut" pitchFamily="2" charset="-78"/>
            </a:endParaRPr>
          </a:p>
          <a:p>
            <a:pPr algn="r" rtl="1">
              <a:buNone/>
            </a:pPr>
            <a:r>
              <a:rPr lang="fa-IR" dirty="0" smtClean="0">
                <a:cs typeface="B Yagut" pitchFamily="2" charset="-78"/>
              </a:rPr>
              <a:t>4- </a:t>
            </a:r>
            <a:r>
              <a:rPr lang="ar-SA" dirty="0" smtClean="0">
                <a:cs typeface="B Yagut" panose="00000400000000000000" pitchFamily="2" charset="-78"/>
              </a:rPr>
              <a:t>ارتقاء </a:t>
            </a:r>
            <a:r>
              <a:rPr lang="ar-SA" dirty="0">
                <a:cs typeface="B Yagut" panose="00000400000000000000" pitchFamily="2" charset="-78"/>
              </a:rPr>
              <a:t>استاندارد </a:t>
            </a:r>
            <a:r>
              <a:rPr lang="ar-SA" dirty="0" smtClean="0">
                <a:cs typeface="B Yagut" panose="00000400000000000000" pitchFamily="2" charset="-78"/>
              </a:rPr>
              <a:t>فرایند</a:t>
            </a:r>
            <a:endParaRPr lang="en-US" dirty="0" smtClean="0">
              <a:cs typeface="B Yagut" panose="00000400000000000000" pitchFamily="2" charset="-78"/>
            </a:endParaRPr>
          </a:p>
          <a:p>
            <a:pPr algn="r" rtl="1">
              <a:buNone/>
            </a:pPr>
            <a:r>
              <a:rPr lang="fa-IR" dirty="0" smtClean="0">
                <a:cs typeface="B Yagut" pitchFamily="2" charset="-78"/>
              </a:rPr>
              <a:t>5- </a:t>
            </a:r>
            <a:r>
              <a:rPr lang="ar-SA" dirty="0">
                <a:cs typeface="B Yagut" panose="00000400000000000000" pitchFamily="2" charset="-78"/>
              </a:rPr>
              <a:t>سنجش عملکرد </a:t>
            </a:r>
            <a:r>
              <a:rPr lang="ar-SA" dirty="0" smtClean="0">
                <a:cs typeface="B Yagut" panose="00000400000000000000" pitchFamily="2" charset="-78"/>
              </a:rPr>
              <a:t>فرایندها</a:t>
            </a:r>
            <a:r>
              <a:rPr lang="fa-IR" dirty="0" smtClean="0">
                <a:cs typeface="B Yagut" panose="00000400000000000000" pitchFamily="2" charset="-78"/>
              </a:rPr>
              <a:t> و انواع آن</a:t>
            </a:r>
            <a:endParaRPr lang="en-US" b="1" dirty="0" smtClean="0">
              <a:cs typeface="B Yagut" panose="00000400000000000000" pitchFamily="2" charset="-78"/>
            </a:endParaRPr>
          </a:p>
          <a:p>
            <a:pPr algn="r" rtl="1">
              <a:buNone/>
            </a:pPr>
            <a:r>
              <a:rPr lang="fa-IR" dirty="0">
                <a:cs typeface="B Yagut" panose="00000400000000000000" pitchFamily="2" charset="-78"/>
              </a:rPr>
              <a:t>6- </a:t>
            </a:r>
            <a:r>
              <a:rPr lang="ar-SA" dirty="0">
                <a:cs typeface="B Yagut" panose="00000400000000000000" pitchFamily="2" charset="-78"/>
              </a:rPr>
              <a:t>تدوین برنامه سنجش</a:t>
            </a:r>
            <a:endParaRPr lang="fa-IR" dirty="0">
              <a:cs typeface="B Yagut" panose="00000400000000000000" pitchFamily="2" charset="-78"/>
            </a:endParaRPr>
          </a:p>
          <a:p>
            <a:pPr algn="r" rtl="1">
              <a:buNone/>
            </a:pPr>
            <a:r>
              <a:rPr lang="fa-IR" dirty="0">
                <a:cs typeface="B Yagut" panose="00000400000000000000" pitchFamily="2" charset="-78"/>
              </a:rPr>
              <a:t>7- انتخاب مورد </a:t>
            </a:r>
            <a:r>
              <a:rPr lang="ar-SA" dirty="0" smtClean="0">
                <a:cs typeface="B Yagut" panose="00000400000000000000" pitchFamily="2" charset="-78"/>
              </a:rPr>
              <a:t>سنجش</a:t>
            </a: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8- روایی</a:t>
            </a:r>
          </a:p>
          <a:p>
            <a:pPr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9- پایایی</a:t>
            </a:r>
            <a:endParaRPr lang="fa-IR" dirty="0">
              <a:cs typeface="B Yagut" panose="00000400000000000000" pitchFamily="2" charset="-78"/>
            </a:endParaRPr>
          </a:p>
          <a:p>
            <a:pPr algn="r" rtl="1">
              <a:buNone/>
            </a:pP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8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825">
        <p14:reveal/>
      </p:transition>
    </mc:Choice>
    <mc:Fallback xmlns="">
      <p:transition spd="slow" advTm="308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800" dirty="0">
                <a:cs typeface="B Yagut" panose="00000400000000000000" pitchFamily="2" charset="-78"/>
              </a:rPr>
              <a:t>مقدمه </a:t>
            </a:r>
            <a:r>
              <a:rPr lang="fa-IR" sz="2800" dirty="0" smtClean="0">
                <a:cs typeface="B Yagut" panose="00000400000000000000" pitchFamily="2" charset="-78"/>
              </a:rPr>
              <a:t>:</a:t>
            </a:r>
            <a:endParaRPr lang="en-US" sz="2800" dirty="0" smtClean="0">
              <a:cs typeface="B Yagut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800" dirty="0" smtClean="0">
                <a:cs typeface="B Yagut" panose="00000400000000000000" pitchFamily="2" charset="-78"/>
              </a:rPr>
              <a:t>مطابق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مقدمه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اساسنامه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سازمان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جهاني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بهداشت </a:t>
            </a:r>
            <a:r>
              <a:rPr lang="fa-IR" sz="2800" dirty="0">
                <a:cs typeface="B Yagut" panose="00000400000000000000" pitchFamily="2" charset="-78"/>
              </a:rPr>
              <a:t>( </a:t>
            </a:r>
            <a:r>
              <a:rPr lang="fa-IR" sz="2800" dirty="0" smtClean="0">
                <a:cs typeface="B Yagut" panose="00000400000000000000" pitchFamily="2" charset="-78"/>
              </a:rPr>
              <a:t>1946) : "برخورداري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از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بالاترين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حد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استانداردهاي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منطقي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و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قابل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حصول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سلامت</a:t>
            </a:r>
            <a:r>
              <a:rPr lang="fa-IR" sz="2800" dirty="0">
                <a:cs typeface="B Yagut" panose="00000400000000000000" pitchFamily="2" charset="-78"/>
              </a:rPr>
              <a:t>،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بدون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در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نظر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گرفتن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نژاد، مذهب،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عقايد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سياسي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و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موقعيت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اقتصادي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و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اجتماعي؛</a:t>
            </a:r>
            <a:r>
              <a:rPr lang="fa-IR" sz="2800" dirty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حق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مسلم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هر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>
                <a:cs typeface="B Yagut" panose="00000400000000000000" pitchFamily="2" charset="-78"/>
              </a:rPr>
              <a:t>انساني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است.“</a:t>
            </a:r>
            <a:endParaRPr lang="en-US" sz="2800" dirty="0" smtClean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User\Desktop\برنامه ریزی عملیاتی و مدیریت ارتقاء کیفیت خدمات در خانه های بهداشت\New folder\S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00814"/>
            <a:ext cx="2667000" cy="1714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99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7426">
        <p14:reveal/>
      </p:transition>
    </mc:Choice>
    <mc:Fallback xmlns="">
      <p:transition spd="slow" advTm="274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fa-IR" dirty="0" smtClean="0">
                <a:solidFill>
                  <a:srgbClr val="FF0000"/>
                </a:solidFill>
                <a:cs typeface="B Yagut" panose="00000400000000000000" pitchFamily="2" charset="-78"/>
              </a:rPr>
              <a:t/>
            </a:r>
            <a:br>
              <a:rPr lang="fa-IR" dirty="0" smtClean="0">
                <a:solidFill>
                  <a:srgbClr val="FF0000"/>
                </a:solidFill>
                <a:cs typeface="B Yagut" panose="00000400000000000000" pitchFamily="2" charset="-78"/>
              </a:rPr>
            </a:br>
            <a:r>
              <a:rPr lang="ar-SA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تعریف استاندارد</a:t>
            </a:r>
            <a:r>
              <a:rPr lang="fa-IR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/>
            </a:r>
            <a:br>
              <a:rPr lang="fa-IR" b="1" dirty="0" smtClean="0">
                <a:solidFill>
                  <a:srgbClr val="FF0000"/>
                </a:solidFill>
                <a:cs typeface="B Yagut" panose="00000400000000000000" pitchFamily="2" charset="-78"/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1489770"/>
            <a:ext cx="7696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sz="2800" dirty="0" smtClean="0">
                <a:cs typeface="B Yagut" panose="00000400000000000000" pitchFamily="2" charset="-78"/>
              </a:rPr>
              <a:t>شاید </a:t>
            </a:r>
            <a:r>
              <a:rPr lang="ar-SA" sz="2800" dirty="0">
                <a:cs typeface="B Yagut" panose="00000400000000000000" pitchFamily="2" charset="-78"/>
              </a:rPr>
              <a:t>نتوان تعریف خیلی دقیق و صحیحی از استاندارد ارایه كرد، ولی به طور كلی می توان این گونه عنوان كرد كه </a:t>
            </a:r>
            <a:r>
              <a:rPr lang="ar-SA" sz="2800" dirty="0" smtClean="0">
                <a:cs typeface="B Yagut" panose="00000400000000000000" pitchFamily="2" charset="-78"/>
              </a:rPr>
              <a:t>استاندارد</a:t>
            </a: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ar-SA" sz="2800" dirty="0" smtClean="0">
                <a:cs typeface="B Yagut" panose="00000400000000000000" pitchFamily="2" charset="-78"/>
              </a:rPr>
              <a:t>آزمایش </a:t>
            </a:r>
            <a:r>
              <a:rPr lang="ar-SA" sz="2800" dirty="0">
                <a:cs typeface="B Yagut" panose="00000400000000000000" pitchFamily="2" charset="-78"/>
              </a:rPr>
              <a:t>ها و مطالعات گذشته برای نتیجه گیری و استفاده در آینده </a:t>
            </a:r>
            <a:r>
              <a:rPr lang="ar-SA" sz="2800" dirty="0" smtClean="0">
                <a:cs typeface="B Yagut" panose="00000400000000000000" pitchFamily="2" charset="-78"/>
              </a:rPr>
              <a:t>است</a:t>
            </a:r>
            <a:r>
              <a:rPr lang="en-US" sz="2800" dirty="0" smtClean="0">
                <a:cs typeface="B Yagut" panose="00000400000000000000" pitchFamily="2" charset="-78"/>
              </a:rPr>
              <a:t>.</a:t>
            </a:r>
            <a:endParaRPr lang="en-US" sz="2800" dirty="0">
              <a:cs typeface="B Yagut" panose="00000400000000000000" pitchFamily="2" charset="-78"/>
            </a:endParaRPr>
          </a:p>
          <a:p>
            <a:pPr algn="just" rtl="1"/>
            <a:r>
              <a:rPr lang="ar-SA" sz="2800" dirty="0">
                <a:cs typeface="B Yagut" panose="00000400000000000000" pitchFamily="2" charset="-78"/>
              </a:rPr>
              <a:t>استانداردها اما تنها مربوط به كالا نمی شوند، بلکه بسیاری از خدمات را نیز شامل می </a:t>
            </a:r>
            <a:r>
              <a:rPr lang="ar-SA" sz="2800" dirty="0" smtClean="0">
                <a:cs typeface="B Yagut" panose="00000400000000000000" pitchFamily="2" charset="-78"/>
              </a:rPr>
              <a:t>شون</a:t>
            </a:r>
            <a:r>
              <a:rPr lang="fa-IR" sz="2800" dirty="0" smtClean="0">
                <a:cs typeface="B Yagut" panose="00000400000000000000" pitchFamily="2" charset="-78"/>
              </a:rPr>
              <a:t>د.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ar-SA" sz="2800" dirty="0" smtClean="0">
                <a:cs typeface="B Yagut" panose="00000400000000000000" pitchFamily="2" charset="-78"/>
              </a:rPr>
              <a:t>باید </a:t>
            </a:r>
            <a:r>
              <a:rPr lang="ar-SA" sz="2800" dirty="0">
                <a:cs typeface="B Yagut" panose="00000400000000000000" pitchFamily="2" charset="-78"/>
              </a:rPr>
              <a:t>قبول كرد هر كالا و یا هر </a:t>
            </a:r>
            <a:r>
              <a:rPr lang="ar-SA" sz="2800" dirty="0" smtClean="0">
                <a:cs typeface="B Yagut" panose="00000400000000000000" pitchFamily="2" charset="-78"/>
              </a:rPr>
              <a:t>نوع</a:t>
            </a: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ar-SA" sz="2800" dirty="0" smtClean="0">
                <a:cs typeface="B Yagut" panose="00000400000000000000" pitchFamily="2" charset="-78"/>
              </a:rPr>
              <a:t>خدماتی </a:t>
            </a:r>
            <a:r>
              <a:rPr lang="ar-SA" sz="2800" dirty="0">
                <a:cs typeface="B Yagut" panose="00000400000000000000" pitchFamily="2" charset="-78"/>
              </a:rPr>
              <a:t>باید در یك چارچوب مشخص ارایه شود و این چارچوب ها را می توان با استاندارد تعریف </a:t>
            </a:r>
            <a:r>
              <a:rPr lang="ar-SA" sz="2800" dirty="0" smtClean="0">
                <a:cs typeface="B Yagut" panose="00000400000000000000" pitchFamily="2" charset="-78"/>
              </a:rPr>
              <a:t>كرد</a:t>
            </a:r>
            <a:r>
              <a:rPr lang="en-US" sz="2800" dirty="0" smtClean="0">
                <a:cs typeface="B Yagut" panose="00000400000000000000" pitchFamily="2" charset="-78"/>
              </a:rPr>
              <a:t>.</a:t>
            </a:r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2050" name="Picture 2" descr="C:\Users\User\Desktop\برنامه ریزی عملیاتی و مدیریت ارتقاء کیفیت خدمات در خانه های بهداشت\New folder\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876799"/>
            <a:ext cx="5943600" cy="1821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84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9735">
        <p14:reveal/>
      </p:transition>
    </mc:Choice>
    <mc:Fallback xmlns="">
      <p:transition spd="slow" advTm="29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r>
              <a:rPr lang="ar-SA" sz="4000" b="1" dirty="0">
                <a:cs typeface="B Yagut" panose="00000400000000000000" pitchFamily="2" charset="-78"/>
              </a:rPr>
              <a:t>حیطه های تدوین استاندارد </a:t>
            </a:r>
            <a:r>
              <a:rPr lang="ar-SA" sz="4000" b="1" dirty="0" smtClean="0">
                <a:cs typeface="B Yagut" panose="00000400000000000000" pitchFamily="2" charset="-78"/>
              </a:rPr>
              <a:t>فرایند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678363"/>
          </a:xfrm>
        </p:spPr>
        <p:txBody>
          <a:bodyPr>
            <a:normAutofit lnSpcReduction="10000"/>
          </a:bodyPr>
          <a:lstStyle/>
          <a:p>
            <a:pPr algn="r" rtl="1"/>
            <a:r>
              <a:rPr lang="ar-SA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تعريف </a:t>
            </a:r>
            <a:r>
              <a:rPr lang="ar-SA" b="1" dirty="0">
                <a:solidFill>
                  <a:srgbClr val="FF0000"/>
                </a:solidFill>
                <a:cs typeface="B Yagut" panose="00000400000000000000" pitchFamily="2" charset="-78"/>
              </a:rPr>
              <a:t>فرآيند</a:t>
            </a:r>
            <a:r>
              <a:rPr lang="en-US" b="1" dirty="0">
                <a:solidFill>
                  <a:srgbClr val="FF0000"/>
                </a:solidFill>
                <a:cs typeface="B Yagut" panose="00000400000000000000" pitchFamily="2" charset="-78"/>
              </a:rPr>
              <a:t>:</a:t>
            </a:r>
            <a:endParaRPr lang="en-US" dirty="0">
              <a:solidFill>
                <a:srgbClr val="FF0000"/>
              </a:solidFill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ar-SA" sz="2600" dirty="0" smtClean="0">
                <a:cs typeface="B Yagut" panose="00000400000000000000" pitchFamily="2" charset="-78"/>
              </a:rPr>
              <a:t>فرایند </a:t>
            </a:r>
            <a:r>
              <a:rPr lang="ar-SA" sz="2600" dirty="0">
                <a:cs typeface="B Yagut" panose="00000400000000000000" pitchFamily="2" charset="-78"/>
              </a:rPr>
              <a:t>مجموعه فعالیتهای متوالی و مرتبط بوده كه محصول خاصی را بوجود می آورد و برای ایجاد این محصول </a:t>
            </a:r>
            <a:r>
              <a:rPr lang="ar-SA" sz="2600" dirty="0" smtClean="0">
                <a:cs typeface="B Yagut" panose="00000400000000000000" pitchFamily="2" charset="-78"/>
              </a:rPr>
              <a:t>به دروندادهای </a:t>
            </a:r>
            <a:r>
              <a:rPr lang="ar-SA" sz="2600" dirty="0">
                <a:cs typeface="B Yagut" panose="00000400000000000000" pitchFamily="2" charset="-78"/>
              </a:rPr>
              <a:t>خاصی نیاز دارد كه زمینه را برای درست عمل نمودن آن فراهم می سازند</a:t>
            </a:r>
            <a:r>
              <a:rPr lang="en-US" sz="2600" dirty="0">
                <a:cs typeface="B Yagut" panose="00000400000000000000" pitchFamily="2" charset="-78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ar-SA" sz="2600" dirty="0">
                <a:cs typeface="B Yagut" panose="00000400000000000000" pitchFamily="2" charset="-78"/>
              </a:rPr>
              <a:t>هر كسی كه حداقل در یکی از مراحل عملکرد </a:t>
            </a:r>
            <a:r>
              <a:rPr lang="ar-SA" sz="2600" dirty="0" smtClean="0">
                <a:cs typeface="B Yagut" panose="00000400000000000000" pitchFamily="2" charset="-78"/>
              </a:rPr>
              <a:t>فرایند </a:t>
            </a:r>
            <a:r>
              <a:rPr lang="ar-SA" sz="2600" dirty="0">
                <a:cs typeface="B Yagut" panose="00000400000000000000" pitchFamily="2" charset="-78"/>
              </a:rPr>
              <a:t>درگیر باشد، صاحب </a:t>
            </a:r>
            <a:r>
              <a:rPr lang="ar-SA" sz="2600" dirty="0" smtClean="0">
                <a:cs typeface="B Yagut" panose="00000400000000000000" pitchFamily="2" charset="-78"/>
              </a:rPr>
              <a:t>فرایند </a:t>
            </a:r>
            <a:r>
              <a:rPr lang="ar-SA" sz="2600" dirty="0">
                <a:cs typeface="B Yagut" panose="00000400000000000000" pitchFamily="2" charset="-78"/>
              </a:rPr>
              <a:t>محسوب </a:t>
            </a:r>
            <a:r>
              <a:rPr lang="ar-SA" sz="2600" dirty="0" smtClean="0">
                <a:cs typeface="B Yagut" panose="00000400000000000000" pitchFamily="2" charset="-78"/>
              </a:rPr>
              <a:t>می </a:t>
            </a:r>
            <a:r>
              <a:rPr lang="ar-SA" sz="2600" dirty="0">
                <a:cs typeface="B Yagut" panose="00000400000000000000" pitchFamily="2" charset="-78"/>
              </a:rPr>
              <a:t>گردد</a:t>
            </a:r>
            <a:r>
              <a:rPr lang="en-US" sz="2600" dirty="0" smtClean="0">
                <a:cs typeface="B Yagut" panose="00000400000000000000" pitchFamily="2" charset="-78"/>
              </a:rPr>
              <a:t>.</a:t>
            </a:r>
            <a:r>
              <a:rPr lang="fa-IR" sz="2600" dirty="0" smtClean="0">
                <a:cs typeface="B Yagut" panose="00000400000000000000" pitchFamily="2" charset="-78"/>
              </a:rPr>
              <a:t> </a:t>
            </a:r>
            <a:r>
              <a:rPr lang="ar-SA" sz="2600" dirty="0" smtClean="0">
                <a:cs typeface="B Yagut" panose="00000400000000000000" pitchFamily="2" charset="-78"/>
              </a:rPr>
              <a:t>فرایندهای موجود</a:t>
            </a:r>
            <a:r>
              <a:rPr lang="fa-IR" sz="2600" dirty="0" smtClean="0">
                <a:cs typeface="B Yagut" panose="00000400000000000000" pitchFamily="2" charset="-78"/>
              </a:rPr>
              <a:t> </a:t>
            </a:r>
            <a:r>
              <a:rPr lang="ar-SA" sz="2600" dirty="0" smtClean="0">
                <a:cs typeface="B Yagut" panose="00000400000000000000" pitchFamily="2" charset="-78"/>
              </a:rPr>
              <a:t>در </a:t>
            </a:r>
            <a:r>
              <a:rPr lang="ar-SA" sz="2600" dirty="0">
                <a:cs typeface="B Yagut" panose="00000400000000000000" pitchFamily="2" charset="-78"/>
              </a:rPr>
              <a:t>هر سازمان برای دستیابی به ماموریت سازمان طراحی شده اند؛ تا </a:t>
            </a:r>
            <a:r>
              <a:rPr lang="ar-SA" sz="2600" dirty="0" smtClean="0">
                <a:cs typeface="B Yagut" panose="00000400000000000000" pitchFamily="2" charset="-78"/>
              </a:rPr>
              <a:t>با عملکرد بهتر نیازهای اساسی مردم </a:t>
            </a:r>
            <a:r>
              <a:rPr lang="ar-SA" sz="2600" dirty="0">
                <a:cs typeface="B Yagut" panose="00000400000000000000" pitchFamily="2" charset="-78"/>
              </a:rPr>
              <a:t>را </a:t>
            </a:r>
            <a:r>
              <a:rPr lang="ar-SA" sz="2600" dirty="0" smtClean="0">
                <a:cs typeface="B Yagut" panose="00000400000000000000" pitchFamily="2" charset="-78"/>
              </a:rPr>
              <a:t>تأمین</a:t>
            </a:r>
            <a:r>
              <a:rPr lang="fa-IR" sz="2600" dirty="0" smtClean="0">
                <a:cs typeface="B Yagut" panose="00000400000000000000" pitchFamily="2" charset="-78"/>
              </a:rPr>
              <a:t> </a:t>
            </a:r>
            <a:r>
              <a:rPr lang="ar-SA" sz="2600" dirty="0" smtClean="0">
                <a:cs typeface="B Yagut" panose="00000400000000000000" pitchFamily="2" charset="-78"/>
              </a:rPr>
              <a:t>نمایند</a:t>
            </a:r>
            <a:r>
              <a:rPr lang="fa-IR" sz="2600" dirty="0" smtClean="0">
                <a:cs typeface="B Yagut" panose="00000400000000000000" pitchFamily="2" charset="-78"/>
              </a:rPr>
              <a:t>.</a:t>
            </a:r>
            <a:endParaRPr lang="en-US" sz="2600" dirty="0">
              <a:cs typeface="B Yagut" panose="00000400000000000000" pitchFamily="2" charset="-78"/>
            </a:endParaRPr>
          </a:p>
          <a:p>
            <a:pPr algn="r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mini\Desktop\BA\فرایند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505450"/>
            <a:ext cx="385762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42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57041">
        <p14:reveal/>
      </p:transition>
    </mc:Choice>
    <mc:Fallback xmlns="">
      <p:transition spd="slow" advTm="570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algn="r"/>
            <a:r>
              <a:rPr lang="fa-IR" sz="3200" b="1" dirty="0" smtClean="0">
                <a:solidFill>
                  <a:srgbClr val="FF0000"/>
                </a:solidFill>
                <a:latin typeface="+mn-lt"/>
                <a:ea typeface="+mn-ea"/>
                <a:cs typeface="B Yagut" panose="00000400000000000000" pitchFamily="2" charset="-78"/>
              </a:rPr>
              <a:t>مثال از فرایند:</a:t>
            </a:r>
            <a:endParaRPr lang="en-US" sz="3200" b="1" dirty="0">
              <a:solidFill>
                <a:srgbClr val="FF0000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05400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sz="2800" b="1" dirty="0" smtClean="0">
                <a:cs typeface="B Yagut" panose="00000400000000000000" pitchFamily="2" charset="-78"/>
              </a:rPr>
              <a:t>مراجعه مادر باردار به خانه بهداشت جهت دریافت خدمت</a:t>
            </a:r>
            <a:endParaRPr lang="fa-IR" sz="2800" b="1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800" dirty="0" smtClean="0">
                <a:cs typeface="B Yagut" panose="00000400000000000000" pitchFamily="2" charset="-78"/>
              </a:rPr>
              <a:t>درونداد: </a:t>
            </a:r>
            <a:r>
              <a:rPr lang="fa-IR" sz="2800" dirty="0">
                <a:cs typeface="B Yagut" panose="00000400000000000000" pitchFamily="2" charset="-78"/>
              </a:rPr>
              <a:t>مادری است که متقاضی دریافت خدمت </a:t>
            </a:r>
            <a:r>
              <a:rPr lang="fa-IR" sz="2800" dirty="0" smtClean="0">
                <a:cs typeface="B Yagut" panose="00000400000000000000" pitchFamily="2" charset="-78"/>
              </a:rPr>
              <a:t>است. </a:t>
            </a:r>
            <a:endParaRPr lang="fa-IR" sz="28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800" dirty="0" smtClean="0">
                <a:cs typeface="B Yagut" panose="00000400000000000000" pitchFamily="2" charset="-78"/>
              </a:rPr>
              <a:t>برونداد: </a:t>
            </a:r>
            <a:r>
              <a:rPr lang="fa-IR" sz="2800" dirty="0">
                <a:cs typeface="B Yagut" panose="00000400000000000000" pitchFamily="2" charset="-78"/>
              </a:rPr>
              <a:t>همان مادر پس از دریافت مراقبت می </a:t>
            </a:r>
            <a:r>
              <a:rPr lang="fa-IR" sz="2800" dirty="0" smtClean="0">
                <a:cs typeface="B Yagut" panose="00000400000000000000" pitchFamily="2" charset="-78"/>
              </a:rPr>
              <a:t>باشد. </a:t>
            </a:r>
          </a:p>
          <a:p>
            <a:pPr algn="just" rtl="1"/>
            <a:r>
              <a:rPr lang="fa-IR" b="1" dirty="0" smtClean="0">
                <a:cs typeface="B Yagut" panose="00000400000000000000" pitchFamily="2" charset="-78"/>
              </a:rPr>
              <a:t>مراجعه بیمار به مرکز خدمات جامع سلامت</a:t>
            </a:r>
          </a:p>
          <a:p>
            <a:pPr marL="0" indent="0" algn="r">
              <a:buNone/>
            </a:pPr>
            <a:r>
              <a:rPr lang="fa-IR" dirty="0" smtClean="0"/>
              <a:t>درونداد:</a:t>
            </a:r>
          </a:p>
          <a:p>
            <a:pPr marL="0" indent="0" algn="r">
              <a:buNone/>
            </a:pPr>
            <a:r>
              <a:rPr lang="fa-IR" dirty="0" smtClean="0"/>
              <a:t>برونداد: </a:t>
            </a:r>
          </a:p>
          <a:p>
            <a:pPr algn="r" rtl="1"/>
            <a:r>
              <a:rPr lang="fa-IR" b="1" dirty="0" smtClean="0">
                <a:cs typeface="B Yagut" panose="00000400000000000000" pitchFamily="2" charset="-78"/>
              </a:rPr>
              <a:t>درخواست دارویی </a:t>
            </a:r>
            <a:r>
              <a:rPr lang="fa-IR" b="1" dirty="0">
                <a:cs typeface="B Yagut" panose="00000400000000000000" pitchFamily="2" charset="-78"/>
              </a:rPr>
              <a:t>مرکز خدمات جامع </a:t>
            </a:r>
            <a:r>
              <a:rPr lang="fa-IR" b="1" dirty="0" smtClean="0">
                <a:cs typeface="B Yagut" panose="00000400000000000000" pitchFamily="2" charset="-78"/>
              </a:rPr>
              <a:t>سلامت از ستاد شهرستان</a:t>
            </a:r>
          </a:p>
          <a:p>
            <a:pPr marL="0" indent="0" algn="r">
              <a:buNone/>
            </a:pPr>
            <a:r>
              <a:rPr lang="fa-IR" dirty="0"/>
              <a:t>درونداد:</a:t>
            </a:r>
          </a:p>
          <a:p>
            <a:pPr marL="0" indent="0" algn="r">
              <a:buNone/>
            </a:pPr>
            <a:r>
              <a:rPr lang="fa-IR" dirty="0"/>
              <a:t>برونداد: </a:t>
            </a:r>
          </a:p>
          <a:p>
            <a:pPr algn="r" rtl="1"/>
            <a:endParaRPr lang="fa-IR" b="1" dirty="0">
              <a:cs typeface="B Yagut" panose="00000400000000000000" pitchFamily="2" charset="-78"/>
            </a:endParaRPr>
          </a:p>
          <a:p>
            <a:pPr algn="r" rtl="1"/>
            <a:endParaRPr lang="fa-IR" dirty="0" smtClean="0"/>
          </a:p>
          <a:p>
            <a:pPr marL="0" indent="0" algn="r">
              <a:buNone/>
            </a:pP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92443">
        <p14:reveal/>
      </p:transition>
    </mc:Choice>
    <mc:Fallback xmlns="">
      <p:transition spd="slow" advTm="924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724400"/>
          </a:xfrm>
        </p:spPr>
        <p:txBody>
          <a:bodyPr>
            <a:noAutofit/>
          </a:bodyPr>
          <a:lstStyle/>
          <a:p>
            <a:pPr algn="just" rtl="1"/>
            <a:r>
              <a:rPr lang="ar-SA" sz="30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تعيين نقشه فرآيند</a:t>
            </a:r>
            <a:endParaRPr lang="en-US" sz="3000" dirty="0" smtClean="0">
              <a:solidFill>
                <a:srgbClr val="FF0000"/>
              </a:solidFill>
              <a:cs typeface="B Yagut" panose="00000400000000000000" pitchFamily="2" charset="-78"/>
            </a:endParaRPr>
          </a:p>
          <a:p>
            <a:pPr algn="just" rtl="1"/>
            <a:r>
              <a:rPr lang="ar-SA" sz="2800" dirty="0" smtClean="0">
                <a:cs typeface="B Yagut" panose="00000400000000000000" pitchFamily="2" charset="-78"/>
              </a:rPr>
              <a:t>فرایندهای </a:t>
            </a:r>
            <a:r>
              <a:rPr lang="ar-SA" sz="2800" dirty="0">
                <a:cs typeface="B Yagut" panose="00000400000000000000" pitchFamily="2" charset="-78"/>
              </a:rPr>
              <a:t>اصلی در پاسخ به یك نیاز خاص مشتری طراحی می گردد و از گامهایی تشکیل یافته كه </a:t>
            </a:r>
            <a:r>
              <a:rPr lang="ar-SA" sz="2800" dirty="0" smtClean="0">
                <a:cs typeface="B Yagut" panose="00000400000000000000" pitchFamily="2" charset="-78"/>
              </a:rPr>
              <a:t>فرایند </a:t>
            </a:r>
            <a:r>
              <a:rPr lang="ar-SA" sz="2800" dirty="0">
                <a:cs typeface="B Yagut" panose="00000400000000000000" pitchFamily="2" charset="-78"/>
              </a:rPr>
              <a:t>فرعی </a:t>
            </a:r>
            <a:r>
              <a:rPr lang="ar-SA" sz="2800" dirty="0" smtClean="0">
                <a:cs typeface="B Yagut" panose="00000400000000000000" pitchFamily="2" charset="-78"/>
              </a:rPr>
              <a:t>نامیده</a:t>
            </a: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ar-SA" sz="2800" dirty="0" smtClean="0">
                <a:cs typeface="B Yagut" panose="00000400000000000000" pitchFamily="2" charset="-78"/>
              </a:rPr>
              <a:t>می شود</a:t>
            </a:r>
            <a:r>
              <a:rPr lang="fa-IR" sz="2800" dirty="0" smtClean="0">
                <a:cs typeface="B Yagut" panose="00000400000000000000" pitchFamily="2" charset="-78"/>
              </a:rPr>
              <a:t>.</a:t>
            </a:r>
          </a:p>
          <a:p>
            <a:pPr algn="r" rtl="1"/>
            <a:r>
              <a:rPr lang="ar-SA" sz="2800" dirty="0">
                <a:cs typeface="B Yagut" panose="00000400000000000000" pitchFamily="2" charset="-78"/>
              </a:rPr>
              <a:t>بر همین اساس حیطه های استانداردسازی یك </a:t>
            </a:r>
            <a:r>
              <a:rPr lang="ar-SA" sz="2800" dirty="0" smtClean="0">
                <a:cs typeface="B Yagut" panose="00000400000000000000" pitchFamily="2" charset="-78"/>
              </a:rPr>
              <a:t>فرایند </a:t>
            </a:r>
            <a:r>
              <a:rPr lang="ar-SA" sz="2800" dirty="0">
                <a:cs typeface="B Yagut" panose="00000400000000000000" pitchFamily="2" charset="-78"/>
              </a:rPr>
              <a:t>در بخش های زیر تعریف می شود</a:t>
            </a:r>
            <a:r>
              <a:rPr lang="en-US" sz="2800" dirty="0" smtClean="0">
                <a:cs typeface="B Yagut" panose="00000400000000000000" pitchFamily="2" charset="-78"/>
              </a:rPr>
              <a:t>:</a:t>
            </a:r>
            <a:endParaRPr lang="en-US" sz="28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ar-SA" sz="2800" dirty="0" smtClean="0">
                <a:cs typeface="B Yagut" panose="00000400000000000000" pitchFamily="2" charset="-78"/>
              </a:rPr>
              <a:t>دروندادها</a:t>
            </a:r>
            <a:endParaRPr lang="en-US" sz="28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ar-SA" sz="2800" dirty="0" smtClean="0">
                <a:cs typeface="B Yagut" panose="00000400000000000000" pitchFamily="2" charset="-78"/>
              </a:rPr>
              <a:t>مشتریها </a:t>
            </a:r>
            <a:endParaRPr lang="en-US" sz="28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ar-SA" sz="2800" dirty="0" smtClean="0">
                <a:cs typeface="B Yagut" panose="00000400000000000000" pitchFamily="2" charset="-78"/>
              </a:rPr>
              <a:t>تدارک </a:t>
            </a:r>
            <a:r>
              <a:rPr lang="ar-SA" sz="2800" dirty="0">
                <a:cs typeface="B Yagut" panose="00000400000000000000" pitchFamily="2" charset="-78"/>
              </a:rPr>
              <a:t>كنندگان </a:t>
            </a:r>
            <a:endParaRPr lang="en-US" sz="28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ar-SA" sz="2800" dirty="0" smtClean="0">
                <a:cs typeface="B Yagut" panose="00000400000000000000" pitchFamily="2" charset="-78"/>
              </a:rPr>
              <a:t>صاحبان فرایند</a:t>
            </a:r>
            <a:endParaRPr lang="en-US" sz="28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ar-SA" sz="2800" dirty="0" smtClean="0">
                <a:cs typeface="B Yagut" panose="00000400000000000000" pitchFamily="2" charset="-78"/>
              </a:rPr>
              <a:t>بروندادهای فرایند</a:t>
            </a:r>
            <a:endParaRPr lang="en-US" sz="28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ar-SA" sz="2800" dirty="0" smtClean="0">
                <a:cs typeface="B Yagut" panose="00000400000000000000" pitchFamily="2" charset="-78"/>
              </a:rPr>
              <a:t>فرایندهای فرعی</a:t>
            </a:r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7535">
        <p14:reveal/>
      </p:transition>
    </mc:Choice>
    <mc:Fallback xmlns="">
      <p:transition spd="slow" advTm="375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مازندران</_x062f__x0627__x0646__x0634__x06af__x0627__x0647_>
    <_x0646__x0648__x0639__x0020__x062d__x06cc__x0637__x0647_ xmlns="12fdc5dc-769e-4543-b10d-fbea3dac4417">برنامه‌ريزي عملياتي و مديريت ارتقاء‌ كیفيت خدمات در خانه‌هاي بهداشت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5NN7CDR5NKU2-831-787</_dlc_DocId>
    <_dlc_DocIdUrl xmlns="1047730d-92e1-4018-9084-d932fd3a7f58">
      <Url>http://www.health.gov.ir/hnd/_layouts/DocIdRedir.aspx?ID=5NN7CDR5NKU2-831-787</Url>
      <Description>5NN7CDR5NKU2-831-787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BD2C960-B32F-4CBC-9C55-9D6DDCFE92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1229A67-CDBC-4D56-8539-8142DF2611C9}">
  <ds:schemaRefs>
    <ds:schemaRef ds:uri="12fdc5dc-769e-4543-b10d-fbea3dac4417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1047730d-92e1-4018-9084-d932fd3a7f5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90F72DD-F5E1-4363-9425-D9D407E539C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4ED911F-7396-40D3-803B-E3CFB18CB7AE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1703</TotalTime>
  <Words>2281</Words>
  <Application>Microsoft Office PowerPoint</Application>
  <PresentationFormat>On-screen Show (4:3)</PresentationFormat>
  <Paragraphs>205</Paragraphs>
  <Slides>36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Batang</vt:lpstr>
      <vt:lpstr>Arial</vt:lpstr>
      <vt:lpstr>B Yagut</vt:lpstr>
      <vt:lpstr>Calibri</vt:lpstr>
      <vt:lpstr>Times New Roman</vt:lpstr>
      <vt:lpstr>Wingdings</vt:lpstr>
      <vt:lpstr>Office Theme</vt:lpstr>
      <vt:lpstr>برنامه ریزی عملیاتی و مدیریت ارتقاء کیفیت خدمات در خانه های بهداشت </vt:lpstr>
      <vt:lpstr>مشخصات سند</vt:lpstr>
      <vt:lpstr>PowerPoint Presentation</vt:lpstr>
      <vt:lpstr>فهرست عناوین </vt:lpstr>
      <vt:lpstr>PowerPoint Presentation</vt:lpstr>
      <vt:lpstr> تعریف استاندارد </vt:lpstr>
      <vt:lpstr>حیطه های تدوین استاندارد فرایند</vt:lpstr>
      <vt:lpstr>مثال از فرایند:</vt:lpstr>
      <vt:lpstr>PowerPoint Presentation</vt:lpstr>
      <vt:lpstr>PowerPoint Presentation</vt:lpstr>
      <vt:lpstr>PowerPoint Presentation</vt:lpstr>
      <vt:lpstr> ارتقاء استاندارد فرایند </vt:lpstr>
      <vt:lpstr>  سنجش عملکرد فرایندها  </vt:lpstr>
      <vt:lpstr>  سنجش عملکرد فرایندها  </vt:lpstr>
      <vt:lpstr>در رابطه با هر یک از مراحل جریان فرآيند به سئوالات زیر پاسخ داده شود: </vt:lpstr>
      <vt:lpstr>برای اثر بخش نمودن سنجشها موارد زیر در طراحی آن در نظر گرفته می شود: </vt:lpstr>
      <vt:lpstr>انواع سنجش فرایند: سنجش عملکرد فرایندها می تواند به دو صورت مقطعی و طولی انجام گیرد. </vt:lpstr>
      <vt:lpstr>PowerPoint Presentation</vt:lpstr>
      <vt:lpstr>PowerPoint Presentation</vt:lpstr>
      <vt:lpstr>سنجش فرایندها باید هم در رابطه با مشتری و هم در مورد عملکرد فرایندها صورت پذیرد.  </vt:lpstr>
      <vt:lpstr>  </vt:lpstr>
      <vt:lpstr>  </vt:lpstr>
      <vt:lpstr>PowerPoint Presentation</vt:lpstr>
      <vt:lpstr>PowerPoint Presentation</vt:lpstr>
      <vt:lpstr>مثال: در فرایند ارائه خدمات بهداشت باروری به زوجین متقاضی </vt:lpstr>
      <vt:lpstr> تدوین برنامه سنجش </vt:lpstr>
      <vt:lpstr>انتخاب مورد سنجش </vt:lpstr>
      <vt:lpstr>  روایی به چه معناست؟  </vt:lpstr>
      <vt:lpstr>   پایایی به چه معناست؟   </vt:lpstr>
      <vt:lpstr>PowerPoint Presentation</vt:lpstr>
      <vt:lpstr>PowerPoint Presentation</vt:lpstr>
      <vt:lpstr>نتیجه گیری:  </vt:lpstr>
      <vt:lpstr>PowerPoint Presentation</vt:lpstr>
      <vt:lpstr>PowerPoint Presentation</vt:lpstr>
      <vt:lpstr>مراجع :</vt:lpstr>
      <vt:lpstr>لطفا نظرات و پیشنهادات خود پیرامون این بسته آموزشی  را به آدرس زیر ارسال نمایید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Amini</dc:creator>
  <cp:lastModifiedBy>saberi</cp:lastModifiedBy>
  <cp:revision>132</cp:revision>
  <dcterms:created xsi:type="dcterms:W3CDTF">2006-08-16T00:00:00Z</dcterms:created>
  <dcterms:modified xsi:type="dcterms:W3CDTF">2021-10-19T10:17:33Z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74d8555d-3cef-4df5-bedd-9ba62b6ab696</vt:lpwstr>
  </property>
</Properties>
</file>